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4" r:id="rId22"/>
    <p:sldId id="275" r:id="rId23"/>
    <p:sldId id="276" r:id="rId24"/>
    <p:sldId id="277" r:id="rId25"/>
    <p:sldId id="278" r:id="rId26"/>
    <p:sldId id="279" r:id="rId27"/>
    <p:sldId id="280" r:id="rId28"/>
    <p:sldId id="281" r:id="rId29"/>
    <p:sldId id="282" r:id="rId30"/>
    <p:sldId id="283" r:id="rId31"/>
    <p:sldId id="284" r:id="rId32"/>
    <p:sldId id="286" r:id="rId33"/>
    <p:sldId id="285" r:id="rId34"/>
    <p:sldId id="287"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A8CB"/>
    <a:srgbClr val="3A4189"/>
    <a:srgbClr val="A8E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4" d="100"/>
          <a:sy n="114" d="100"/>
        </p:scale>
        <p:origin x="150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Splashy">
    <p:spTree>
      <p:nvGrpSpPr>
        <p:cNvPr id="1" name=""/>
        <p:cNvGrpSpPr/>
        <p:nvPr/>
      </p:nvGrpSpPr>
      <p:grpSpPr>
        <a:xfrm>
          <a:off x="0" y="0"/>
          <a:ext cx="0" cy="0"/>
          <a:chOff x="0" y="0"/>
          <a:chExt cx="0" cy="0"/>
        </a:xfrm>
      </p:grpSpPr>
      <p:sp>
        <p:nvSpPr>
          <p:cNvPr id="17" name="Rectangle 16"/>
          <p:cNvSpPr/>
          <p:nvPr userDrawn="1"/>
        </p:nvSpPr>
        <p:spPr>
          <a:xfrm>
            <a:off x="0" y="1374775"/>
            <a:ext cx="9144000" cy="76200"/>
          </a:xfrm>
          <a:prstGeom prst="rect">
            <a:avLst/>
          </a:prstGeom>
          <a:solidFill>
            <a:srgbClr val="0AA8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hasCustomPrompt="1"/>
          </p:nvPr>
        </p:nvSpPr>
        <p:spPr>
          <a:xfrm>
            <a:off x="685800" y="2726565"/>
            <a:ext cx="7772400" cy="772388"/>
          </a:xfrm>
          <a:prstGeom prst="rect">
            <a:avLst/>
          </a:prstGeom>
        </p:spPr>
        <p:txBody>
          <a:bodyPr/>
          <a:lstStyle>
            <a:lvl1pPr>
              <a:defRPr b="1" baseline="0"/>
            </a:lvl1pPr>
          </a:lstStyle>
          <a:p>
            <a:r>
              <a:rPr lang="en-US" dirty="0"/>
              <a:t>Click to Edit Title</a:t>
            </a:r>
          </a:p>
        </p:txBody>
      </p:sp>
      <p:sp>
        <p:nvSpPr>
          <p:cNvPr id="3" name="Subtitle 2"/>
          <p:cNvSpPr>
            <a:spLocks noGrp="1"/>
          </p:cNvSpPr>
          <p:nvPr>
            <p:ph type="subTitle" idx="1"/>
          </p:nvPr>
        </p:nvSpPr>
        <p:spPr>
          <a:xfrm>
            <a:off x="1371600" y="3505331"/>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F4F531F3-5C5B-4E4C-BD58-4FA25ABB355A}" type="datetimeFigureOut">
              <a:rPr lang="en-US"/>
              <a:pPr>
                <a:defRPr/>
              </a:pPr>
              <a:t>5/24/2022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36E181-1C8C-4ABD-8E80-F114D9A6CADF}"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109" y="415996"/>
            <a:ext cx="5257800" cy="806308"/>
          </a:xfrm>
          <a:prstGeom prst="rect">
            <a:avLst/>
          </a:prstGeom>
        </p:spPr>
      </p:pic>
      <p:sp>
        <p:nvSpPr>
          <p:cNvPr id="18" name="Rectangle 17"/>
          <p:cNvSpPr/>
          <p:nvPr userDrawn="1"/>
        </p:nvSpPr>
        <p:spPr>
          <a:xfrm rot="5400000">
            <a:off x="4457699" y="-4457698"/>
            <a:ext cx="228601" cy="9144000"/>
          </a:xfrm>
          <a:prstGeom prst="rect">
            <a:avLst/>
          </a:prstGeom>
          <a:solidFill>
            <a:srgbClr val="3A41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1" name="Group 30"/>
          <p:cNvGrpSpPr/>
          <p:nvPr userDrawn="1"/>
        </p:nvGrpSpPr>
        <p:grpSpPr>
          <a:xfrm>
            <a:off x="-8022" y="0"/>
            <a:ext cx="9169349" cy="6886045"/>
            <a:chOff x="-8022" y="0"/>
            <a:chExt cx="9169349" cy="6886045"/>
          </a:xfrm>
        </p:grpSpPr>
        <p:sp>
          <p:nvSpPr>
            <p:cNvPr id="38" name="Freeform 37"/>
            <p:cNvSpPr/>
            <p:nvPr/>
          </p:nvSpPr>
          <p:spPr>
            <a:xfrm>
              <a:off x="8229600" y="0"/>
              <a:ext cx="931727" cy="6858001"/>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rgbClr val="3A4189"/>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36"/>
            <p:cNvSpPr/>
            <p:nvPr userDrawn="1"/>
          </p:nvSpPr>
          <p:spPr>
            <a:xfrm rot="5400000">
              <a:off x="4144433" y="1866770"/>
              <a:ext cx="864439" cy="915330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9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40"/>
            <p:cNvSpPr/>
            <p:nvPr/>
          </p:nvSpPr>
          <p:spPr>
            <a:xfrm rot="16200000">
              <a:off x="2493879" y="3689878"/>
              <a:ext cx="694266"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A8E001">
                <a:alpha val="85000"/>
              </a:srgbClr>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415561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800" y="4800600"/>
            <a:ext cx="49530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209800" y="533401"/>
            <a:ext cx="4916488" cy="41941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205956" y="5367338"/>
            <a:ext cx="495684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Rectangle 9"/>
          <p:cNvSpPr/>
          <p:nvPr userDrawn="1"/>
        </p:nvSpPr>
        <p:spPr>
          <a:xfrm rot="5400000">
            <a:off x="4457699" y="-4457698"/>
            <a:ext cx="228601" cy="9144000"/>
          </a:xfrm>
          <a:prstGeom prst="rect">
            <a:avLst/>
          </a:prstGeom>
          <a:solidFill>
            <a:srgbClr val="3A41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userDrawn="1"/>
        </p:nvSpPr>
        <p:spPr>
          <a:xfrm>
            <a:off x="0" y="6210299"/>
            <a:ext cx="9144000" cy="76200"/>
          </a:xfrm>
          <a:prstGeom prst="rect">
            <a:avLst/>
          </a:prstGeom>
          <a:solidFill>
            <a:srgbClr val="0AA8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400798"/>
            <a:ext cx="1676400" cy="257084"/>
          </a:xfrm>
          <a:prstGeom prst="rect">
            <a:avLst/>
          </a:prstGeom>
        </p:spPr>
      </p:pic>
      <p:sp>
        <p:nvSpPr>
          <p:cNvPr id="16" name="TextBox 15"/>
          <p:cNvSpPr txBox="1"/>
          <p:nvPr userDrawn="1"/>
        </p:nvSpPr>
        <p:spPr>
          <a:xfrm>
            <a:off x="6477000" y="6400798"/>
            <a:ext cx="2057400" cy="261610"/>
          </a:xfrm>
          <a:prstGeom prst="rect">
            <a:avLst/>
          </a:prstGeom>
          <a:noFill/>
        </p:spPr>
        <p:txBody>
          <a:bodyPr wrap="square" rtlCol="0">
            <a:spAutoFit/>
          </a:bodyPr>
          <a:lstStyle/>
          <a:p>
            <a:pPr algn="r"/>
            <a:fld id="{C0AA11F4-9B75-4F85-A2C4-3F6974FC5B1F}" type="slidenum">
              <a:rPr lang="en-US" sz="1100" smtClean="0">
                <a:solidFill>
                  <a:srgbClr val="3A4189"/>
                </a:solidFill>
              </a:rPr>
              <a:pPr algn="r"/>
              <a:t>‹#›</a:t>
            </a:fld>
            <a:endParaRPr lang="en-US" sz="1100" dirty="0">
              <a:solidFill>
                <a:srgbClr val="3A4189"/>
              </a:solidFill>
            </a:endParaRPr>
          </a:p>
        </p:txBody>
      </p:sp>
    </p:spTree>
    <p:extLst>
      <p:ext uri="{BB962C8B-B14F-4D97-AF65-F5344CB8AC3E}">
        <p14:creationId xmlns:p14="http://schemas.microsoft.com/office/powerpoint/2010/main" val="3842118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 Basic">
    <p:spTree>
      <p:nvGrpSpPr>
        <p:cNvPr id="1" name=""/>
        <p:cNvGrpSpPr/>
        <p:nvPr/>
      </p:nvGrpSpPr>
      <p:grpSpPr>
        <a:xfrm>
          <a:off x="0" y="0"/>
          <a:ext cx="0" cy="0"/>
          <a:chOff x="0" y="0"/>
          <a:chExt cx="0" cy="0"/>
        </a:xfrm>
      </p:grpSpPr>
      <p:sp>
        <p:nvSpPr>
          <p:cNvPr id="17" name="Rectangle 16"/>
          <p:cNvSpPr/>
          <p:nvPr userDrawn="1"/>
        </p:nvSpPr>
        <p:spPr>
          <a:xfrm>
            <a:off x="0" y="1374775"/>
            <a:ext cx="9144000" cy="76200"/>
          </a:xfrm>
          <a:prstGeom prst="rect">
            <a:avLst/>
          </a:prstGeom>
          <a:solidFill>
            <a:srgbClr val="0AA8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hasCustomPrompt="1"/>
          </p:nvPr>
        </p:nvSpPr>
        <p:spPr>
          <a:xfrm>
            <a:off x="685800" y="2726565"/>
            <a:ext cx="7772400" cy="772388"/>
          </a:xfrm>
          <a:prstGeom prst="rect">
            <a:avLst/>
          </a:prstGeom>
        </p:spPr>
        <p:txBody>
          <a:bodyPr/>
          <a:lstStyle>
            <a:lvl1pPr>
              <a:defRPr b="1" baseline="0"/>
            </a:lvl1pPr>
          </a:lstStyle>
          <a:p>
            <a:r>
              <a:rPr lang="en-US" dirty="0"/>
              <a:t>Click to Edit Title</a:t>
            </a:r>
          </a:p>
        </p:txBody>
      </p:sp>
      <p:sp>
        <p:nvSpPr>
          <p:cNvPr id="3" name="Subtitle 2"/>
          <p:cNvSpPr>
            <a:spLocks noGrp="1"/>
          </p:cNvSpPr>
          <p:nvPr>
            <p:ph type="subTitle" idx="1"/>
          </p:nvPr>
        </p:nvSpPr>
        <p:spPr>
          <a:xfrm>
            <a:off x="1371600" y="3505331"/>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F4F531F3-5C5B-4E4C-BD58-4FA25ABB355A}" type="datetimeFigureOut">
              <a:rPr lang="en-US"/>
              <a:pPr>
                <a:defRPr/>
              </a:pPr>
              <a:t>5/24/2022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36E181-1C8C-4ABD-8E80-F114D9A6CADF}"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109" y="415996"/>
            <a:ext cx="5257800" cy="806308"/>
          </a:xfrm>
          <a:prstGeom prst="rect">
            <a:avLst/>
          </a:prstGeom>
        </p:spPr>
      </p:pic>
      <p:sp>
        <p:nvSpPr>
          <p:cNvPr id="18" name="Rectangle 17"/>
          <p:cNvSpPr/>
          <p:nvPr userDrawn="1"/>
        </p:nvSpPr>
        <p:spPr>
          <a:xfrm rot="5400000">
            <a:off x="4457699" y="-4457698"/>
            <a:ext cx="228601" cy="9144000"/>
          </a:xfrm>
          <a:prstGeom prst="rect">
            <a:avLst/>
          </a:prstGeom>
          <a:solidFill>
            <a:srgbClr val="3A41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143659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p:nvSpPr>
        <p:spPr>
          <a:xfrm rot="5400000">
            <a:off x="4457699" y="-4457698"/>
            <a:ext cx="228601" cy="9144000"/>
          </a:xfrm>
          <a:prstGeom prst="rect">
            <a:avLst/>
          </a:prstGeom>
          <a:solidFill>
            <a:srgbClr val="3A41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6210299"/>
            <a:ext cx="9144000" cy="76200"/>
          </a:xfrm>
          <a:prstGeom prst="rect">
            <a:avLst/>
          </a:prstGeom>
          <a:solidFill>
            <a:srgbClr val="0AA8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a:xfrm>
            <a:off x="533400" y="1714499"/>
            <a:ext cx="8001000" cy="4381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a:xfrm>
            <a:off x="533400" y="365125"/>
            <a:ext cx="8001000" cy="1325563"/>
          </a:xfrm>
          <a:prstGeom prst="rect">
            <a:avLst/>
          </a:prstGeom>
        </p:spPr>
        <p:txBody>
          <a:bodyPr/>
          <a:lstStyle/>
          <a:p>
            <a:r>
              <a:rPr lang="en-US"/>
              <a:t>Click to edit Master title style</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400798"/>
            <a:ext cx="1676400" cy="257084"/>
          </a:xfrm>
          <a:prstGeom prst="rect">
            <a:avLst/>
          </a:prstGeom>
        </p:spPr>
      </p:pic>
      <p:sp>
        <p:nvSpPr>
          <p:cNvPr id="24" name="TextBox 23"/>
          <p:cNvSpPr txBox="1"/>
          <p:nvPr userDrawn="1"/>
        </p:nvSpPr>
        <p:spPr>
          <a:xfrm>
            <a:off x="6477000" y="6400798"/>
            <a:ext cx="2057400" cy="261610"/>
          </a:xfrm>
          <a:prstGeom prst="rect">
            <a:avLst/>
          </a:prstGeom>
          <a:noFill/>
        </p:spPr>
        <p:txBody>
          <a:bodyPr wrap="square" rtlCol="0">
            <a:spAutoFit/>
          </a:bodyPr>
          <a:lstStyle/>
          <a:p>
            <a:pPr algn="r"/>
            <a:fld id="{C0AA11F4-9B75-4F85-A2C4-3F6974FC5B1F}" type="slidenum">
              <a:rPr lang="en-US" sz="1100" smtClean="0">
                <a:solidFill>
                  <a:srgbClr val="3A4189"/>
                </a:solidFill>
              </a:rPr>
              <a:pPr algn="r"/>
              <a:t>‹#›</a:t>
            </a:fld>
            <a:endParaRPr lang="en-US" sz="1100" dirty="0">
              <a:solidFill>
                <a:srgbClr val="3A4189"/>
              </a:solidFill>
            </a:endParaRPr>
          </a:p>
        </p:txBody>
      </p:sp>
    </p:spTree>
    <p:extLst>
      <p:ext uri="{BB962C8B-B14F-4D97-AF65-F5344CB8AC3E}">
        <p14:creationId xmlns:p14="http://schemas.microsoft.com/office/powerpoint/2010/main" val="843042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userDrawn="1"/>
        </p:nvSpPr>
        <p:spPr>
          <a:xfrm rot="5400000">
            <a:off x="4457699" y="-4457698"/>
            <a:ext cx="228601" cy="9144000"/>
          </a:xfrm>
          <a:prstGeom prst="rect">
            <a:avLst/>
          </a:prstGeom>
          <a:solidFill>
            <a:srgbClr val="3A41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userDrawn="1"/>
        </p:nvSpPr>
        <p:spPr>
          <a:xfrm>
            <a:off x="0" y="6210299"/>
            <a:ext cx="9144000" cy="76200"/>
          </a:xfrm>
          <a:prstGeom prst="rect">
            <a:avLst/>
          </a:prstGeom>
          <a:solidFill>
            <a:srgbClr val="0AA8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400798"/>
            <a:ext cx="1676400" cy="257084"/>
          </a:xfrm>
          <a:prstGeom prst="rect">
            <a:avLst/>
          </a:prstGeom>
        </p:spPr>
      </p:pic>
      <p:sp>
        <p:nvSpPr>
          <p:cNvPr id="22" name="TextBox 21"/>
          <p:cNvSpPr txBox="1"/>
          <p:nvPr userDrawn="1"/>
        </p:nvSpPr>
        <p:spPr>
          <a:xfrm>
            <a:off x="6477000" y="6400798"/>
            <a:ext cx="2057400" cy="261610"/>
          </a:xfrm>
          <a:prstGeom prst="rect">
            <a:avLst/>
          </a:prstGeom>
          <a:noFill/>
        </p:spPr>
        <p:txBody>
          <a:bodyPr wrap="square" rtlCol="0">
            <a:spAutoFit/>
          </a:bodyPr>
          <a:lstStyle/>
          <a:p>
            <a:pPr algn="r"/>
            <a:fld id="{C0AA11F4-9B75-4F85-A2C4-3F6974FC5B1F}" type="slidenum">
              <a:rPr lang="en-US" sz="1100" smtClean="0">
                <a:solidFill>
                  <a:srgbClr val="3A4189"/>
                </a:solidFill>
              </a:rPr>
              <a:pPr algn="r"/>
              <a:t>‹#›</a:t>
            </a:fld>
            <a:endParaRPr lang="en-US" sz="1100" dirty="0">
              <a:solidFill>
                <a:srgbClr val="3A4189"/>
              </a:solidFill>
            </a:endParaRPr>
          </a:p>
        </p:txBody>
      </p:sp>
    </p:spTree>
    <p:extLst>
      <p:ext uri="{BB962C8B-B14F-4D97-AF65-F5344CB8AC3E}">
        <p14:creationId xmlns:p14="http://schemas.microsoft.com/office/powerpoint/2010/main" val="3494015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8288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8288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rot="5400000">
            <a:off x="4457699" y="-4457698"/>
            <a:ext cx="228601" cy="9144000"/>
          </a:xfrm>
          <a:prstGeom prst="rect">
            <a:avLst/>
          </a:prstGeom>
          <a:solidFill>
            <a:srgbClr val="3A41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userDrawn="1"/>
        </p:nvSpPr>
        <p:spPr>
          <a:xfrm>
            <a:off x="0" y="6210299"/>
            <a:ext cx="9144000" cy="76200"/>
          </a:xfrm>
          <a:prstGeom prst="rect">
            <a:avLst/>
          </a:prstGeom>
          <a:solidFill>
            <a:srgbClr val="0AA8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400798"/>
            <a:ext cx="1676400" cy="257084"/>
          </a:xfrm>
          <a:prstGeom prst="rect">
            <a:avLst/>
          </a:prstGeom>
        </p:spPr>
      </p:pic>
      <p:sp>
        <p:nvSpPr>
          <p:cNvPr id="16" name="TextBox 15"/>
          <p:cNvSpPr txBox="1"/>
          <p:nvPr userDrawn="1"/>
        </p:nvSpPr>
        <p:spPr>
          <a:xfrm>
            <a:off x="6477000" y="6400798"/>
            <a:ext cx="2057400" cy="261610"/>
          </a:xfrm>
          <a:prstGeom prst="rect">
            <a:avLst/>
          </a:prstGeom>
          <a:noFill/>
        </p:spPr>
        <p:txBody>
          <a:bodyPr wrap="square" rtlCol="0">
            <a:spAutoFit/>
          </a:bodyPr>
          <a:lstStyle/>
          <a:p>
            <a:pPr algn="r"/>
            <a:fld id="{C0AA11F4-9B75-4F85-A2C4-3F6974FC5B1F}" type="slidenum">
              <a:rPr lang="en-US" sz="1100" smtClean="0">
                <a:solidFill>
                  <a:srgbClr val="3A4189"/>
                </a:solidFill>
              </a:rPr>
              <a:pPr algn="r"/>
              <a:t>‹#›</a:t>
            </a:fld>
            <a:endParaRPr lang="en-US" sz="1100" dirty="0">
              <a:solidFill>
                <a:srgbClr val="3A4189"/>
              </a:solidFill>
            </a:endParaRPr>
          </a:p>
        </p:txBody>
      </p:sp>
    </p:spTree>
    <p:extLst>
      <p:ext uri="{BB962C8B-B14F-4D97-AF65-F5344CB8AC3E}">
        <p14:creationId xmlns:p14="http://schemas.microsoft.com/office/powerpoint/2010/main" val="254895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8079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505200"/>
            <a:ext cx="4040188" cy="2620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8079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505200"/>
            <a:ext cx="4041775" cy="2620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rot="5400000">
            <a:off x="4457699" y="-4457698"/>
            <a:ext cx="228601" cy="9144000"/>
          </a:xfrm>
          <a:prstGeom prst="rect">
            <a:avLst/>
          </a:prstGeom>
          <a:solidFill>
            <a:srgbClr val="3A41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userDrawn="1"/>
        </p:nvSpPr>
        <p:spPr>
          <a:xfrm>
            <a:off x="0" y="6210299"/>
            <a:ext cx="9144000" cy="76200"/>
          </a:xfrm>
          <a:prstGeom prst="rect">
            <a:avLst/>
          </a:prstGeom>
          <a:solidFill>
            <a:srgbClr val="0AA8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400798"/>
            <a:ext cx="1676400" cy="257084"/>
          </a:xfrm>
          <a:prstGeom prst="rect">
            <a:avLst/>
          </a:prstGeom>
        </p:spPr>
      </p:pic>
      <p:sp>
        <p:nvSpPr>
          <p:cNvPr id="18" name="TextBox 17"/>
          <p:cNvSpPr txBox="1"/>
          <p:nvPr userDrawn="1"/>
        </p:nvSpPr>
        <p:spPr>
          <a:xfrm>
            <a:off x="6477000" y="6400798"/>
            <a:ext cx="2057400" cy="261610"/>
          </a:xfrm>
          <a:prstGeom prst="rect">
            <a:avLst/>
          </a:prstGeom>
          <a:noFill/>
        </p:spPr>
        <p:txBody>
          <a:bodyPr wrap="square" rtlCol="0">
            <a:spAutoFit/>
          </a:bodyPr>
          <a:lstStyle/>
          <a:p>
            <a:pPr algn="r"/>
            <a:fld id="{C0AA11F4-9B75-4F85-A2C4-3F6974FC5B1F}" type="slidenum">
              <a:rPr lang="en-US" sz="1100" smtClean="0">
                <a:solidFill>
                  <a:srgbClr val="3A4189"/>
                </a:solidFill>
              </a:rPr>
              <a:pPr algn="r"/>
              <a:t>‹#›</a:t>
            </a:fld>
            <a:endParaRPr lang="en-US" sz="1100" dirty="0">
              <a:solidFill>
                <a:srgbClr val="3A4189"/>
              </a:solidFill>
            </a:endParaRPr>
          </a:p>
        </p:txBody>
      </p:sp>
    </p:spTree>
    <p:extLst>
      <p:ext uri="{BB962C8B-B14F-4D97-AF65-F5344CB8AC3E}">
        <p14:creationId xmlns:p14="http://schemas.microsoft.com/office/powerpoint/2010/main" val="2340885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600200"/>
            <a:ext cx="8229600" cy="1143000"/>
          </a:xfrm>
          <a:prstGeom prst="rect">
            <a:avLst/>
          </a:prstGeom>
        </p:spPr>
        <p:txBody>
          <a:bodyPr/>
          <a:lstStyle/>
          <a:p>
            <a:r>
              <a:rPr lang="en-US"/>
              <a:t>Click to edit Master title style</a:t>
            </a:r>
          </a:p>
        </p:txBody>
      </p:sp>
      <p:sp>
        <p:nvSpPr>
          <p:cNvPr id="13" name="Rectangle 12"/>
          <p:cNvSpPr/>
          <p:nvPr userDrawn="1"/>
        </p:nvSpPr>
        <p:spPr>
          <a:xfrm rot="5400000">
            <a:off x="4457699" y="-4457698"/>
            <a:ext cx="228601" cy="9144000"/>
          </a:xfrm>
          <a:prstGeom prst="rect">
            <a:avLst/>
          </a:prstGeom>
          <a:solidFill>
            <a:srgbClr val="3A41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userDrawn="1"/>
        </p:nvSpPr>
        <p:spPr>
          <a:xfrm>
            <a:off x="0" y="6210299"/>
            <a:ext cx="9144000" cy="76200"/>
          </a:xfrm>
          <a:prstGeom prst="rect">
            <a:avLst/>
          </a:prstGeom>
          <a:solidFill>
            <a:srgbClr val="0AA8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400798"/>
            <a:ext cx="1676400" cy="257084"/>
          </a:xfrm>
          <a:prstGeom prst="rect">
            <a:avLst/>
          </a:prstGeom>
        </p:spPr>
      </p:pic>
      <p:sp>
        <p:nvSpPr>
          <p:cNvPr id="19" name="TextBox 18"/>
          <p:cNvSpPr txBox="1"/>
          <p:nvPr userDrawn="1"/>
        </p:nvSpPr>
        <p:spPr>
          <a:xfrm>
            <a:off x="6477000" y="6400798"/>
            <a:ext cx="2057400" cy="261610"/>
          </a:xfrm>
          <a:prstGeom prst="rect">
            <a:avLst/>
          </a:prstGeom>
          <a:noFill/>
        </p:spPr>
        <p:txBody>
          <a:bodyPr wrap="square" rtlCol="0">
            <a:spAutoFit/>
          </a:bodyPr>
          <a:lstStyle/>
          <a:p>
            <a:pPr algn="r"/>
            <a:fld id="{C0AA11F4-9B75-4F85-A2C4-3F6974FC5B1F}" type="slidenum">
              <a:rPr lang="en-US" sz="1100" smtClean="0">
                <a:solidFill>
                  <a:srgbClr val="3A4189"/>
                </a:solidFill>
              </a:rPr>
              <a:pPr algn="r"/>
              <a:t>‹#›</a:t>
            </a:fld>
            <a:endParaRPr lang="en-US" sz="1100" dirty="0">
              <a:solidFill>
                <a:srgbClr val="3A4189"/>
              </a:solidFill>
            </a:endParaRPr>
          </a:p>
        </p:txBody>
      </p:sp>
    </p:spTree>
    <p:extLst>
      <p:ext uri="{BB962C8B-B14F-4D97-AF65-F5344CB8AC3E}">
        <p14:creationId xmlns:p14="http://schemas.microsoft.com/office/powerpoint/2010/main" val="2383063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userDrawn="1"/>
        </p:nvSpPr>
        <p:spPr>
          <a:xfrm rot="5400000">
            <a:off x="4457699" y="-4457698"/>
            <a:ext cx="228601" cy="9144000"/>
          </a:xfrm>
          <a:prstGeom prst="rect">
            <a:avLst/>
          </a:prstGeom>
          <a:solidFill>
            <a:srgbClr val="3A41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userDrawn="1"/>
        </p:nvSpPr>
        <p:spPr>
          <a:xfrm>
            <a:off x="0" y="6210299"/>
            <a:ext cx="9144000" cy="76200"/>
          </a:xfrm>
          <a:prstGeom prst="rect">
            <a:avLst/>
          </a:prstGeom>
          <a:solidFill>
            <a:srgbClr val="0AA8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400798"/>
            <a:ext cx="1676400" cy="257084"/>
          </a:xfrm>
          <a:prstGeom prst="rect">
            <a:avLst/>
          </a:prstGeom>
        </p:spPr>
      </p:pic>
      <p:sp>
        <p:nvSpPr>
          <p:cNvPr id="13" name="TextBox 12"/>
          <p:cNvSpPr txBox="1"/>
          <p:nvPr userDrawn="1"/>
        </p:nvSpPr>
        <p:spPr>
          <a:xfrm>
            <a:off x="6477000" y="6400798"/>
            <a:ext cx="2057400" cy="261610"/>
          </a:xfrm>
          <a:prstGeom prst="rect">
            <a:avLst/>
          </a:prstGeom>
          <a:noFill/>
        </p:spPr>
        <p:txBody>
          <a:bodyPr wrap="square" rtlCol="0">
            <a:spAutoFit/>
          </a:bodyPr>
          <a:lstStyle/>
          <a:p>
            <a:pPr algn="r"/>
            <a:fld id="{C0AA11F4-9B75-4F85-A2C4-3F6974FC5B1F}" type="slidenum">
              <a:rPr lang="en-US" sz="1100" smtClean="0">
                <a:solidFill>
                  <a:srgbClr val="3A4189"/>
                </a:solidFill>
              </a:rPr>
              <a:pPr algn="r"/>
              <a:t>‹#›</a:t>
            </a:fld>
            <a:endParaRPr lang="en-US" sz="1100" dirty="0">
              <a:solidFill>
                <a:srgbClr val="3A4189"/>
              </a:solidFill>
            </a:endParaRPr>
          </a:p>
        </p:txBody>
      </p:sp>
    </p:spTree>
    <p:extLst>
      <p:ext uri="{BB962C8B-B14F-4D97-AF65-F5344CB8AC3E}">
        <p14:creationId xmlns:p14="http://schemas.microsoft.com/office/powerpoint/2010/main" val="12865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727450" y="381000"/>
            <a:ext cx="5111750" cy="5745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Rectangle 9"/>
          <p:cNvSpPr/>
          <p:nvPr userDrawn="1"/>
        </p:nvSpPr>
        <p:spPr>
          <a:xfrm rot="5400000">
            <a:off x="4457699" y="-4457698"/>
            <a:ext cx="228601" cy="9144000"/>
          </a:xfrm>
          <a:prstGeom prst="rect">
            <a:avLst/>
          </a:prstGeom>
          <a:solidFill>
            <a:srgbClr val="3A41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userDrawn="1"/>
        </p:nvSpPr>
        <p:spPr>
          <a:xfrm>
            <a:off x="0" y="6210299"/>
            <a:ext cx="9144000" cy="76200"/>
          </a:xfrm>
          <a:prstGeom prst="rect">
            <a:avLst/>
          </a:prstGeom>
          <a:solidFill>
            <a:srgbClr val="0AA8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400798"/>
            <a:ext cx="1676400" cy="257084"/>
          </a:xfrm>
          <a:prstGeom prst="rect">
            <a:avLst/>
          </a:prstGeom>
        </p:spPr>
      </p:pic>
      <p:sp>
        <p:nvSpPr>
          <p:cNvPr id="16" name="TextBox 15"/>
          <p:cNvSpPr txBox="1"/>
          <p:nvPr userDrawn="1"/>
        </p:nvSpPr>
        <p:spPr>
          <a:xfrm>
            <a:off x="6477000" y="6400798"/>
            <a:ext cx="2057400" cy="261610"/>
          </a:xfrm>
          <a:prstGeom prst="rect">
            <a:avLst/>
          </a:prstGeom>
          <a:noFill/>
        </p:spPr>
        <p:txBody>
          <a:bodyPr wrap="square" rtlCol="0">
            <a:spAutoFit/>
          </a:bodyPr>
          <a:lstStyle/>
          <a:p>
            <a:pPr algn="r"/>
            <a:fld id="{C0AA11F4-9B75-4F85-A2C4-3F6974FC5B1F}" type="slidenum">
              <a:rPr lang="en-US" sz="1100" smtClean="0">
                <a:solidFill>
                  <a:srgbClr val="3A4189"/>
                </a:solidFill>
              </a:rPr>
              <a:pPr algn="r"/>
              <a:t>‹#›</a:t>
            </a:fld>
            <a:endParaRPr lang="en-US" sz="1100" dirty="0">
              <a:solidFill>
                <a:srgbClr val="3A4189"/>
              </a:solidFill>
            </a:endParaRPr>
          </a:p>
        </p:txBody>
      </p:sp>
    </p:spTree>
    <p:extLst>
      <p:ext uri="{BB962C8B-B14F-4D97-AF65-F5344CB8AC3E}">
        <p14:creationId xmlns:p14="http://schemas.microsoft.com/office/powerpoint/2010/main" val="208601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8288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6B2DAC5-C73E-4504-8629-4CF667D0B8EC}" type="datetimeFigureOut">
              <a:rPr lang="en-US"/>
              <a:pPr>
                <a:defRPr/>
              </a:pPr>
              <a:t>5/24/2022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7345DA3-539E-4957-BE0F-89B45AD3DDB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82"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www.fns.usda.gov/civil-rights/usda-nondiscrimination-statement-other-fns-programs"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program.intake@usda.gov" TargetMode="External"/><Relationship Id="rId2" Type="http://schemas.openxmlformats.org/officeDocument/2006/relationships/hyperlink" Target="https://www.usda.gov/sites/default/files/documents/USDA-OASCR%20P-Complaint-Form-0508-0002-508-11-28-17Fax2Mail.pdf"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www.fns.usda.gov/cr/about-fns-civil-rights-division"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www.lep.gov/"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www.fns.usda.gov/civil-rights/usda-nondiscrimination-statement-other-fns-program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fns.usda.gov/cr/about-fns-civil-rights-division"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Civil Rights Training</a:t>
            </a:r>
          </a:p>
        </p:txBody>
      </p:sp>
      <p:sp>
        <p:nvSpPr>
          <p:cNvPr id="3" name="Subtitle 2"/>
          <p:cNvSpPr>
            <a:spLocks noGrp="1"/>
          </p:cNvSpPr>
          <p:nvPr>
            <p:ph type="subTitle" idx="1"/>
          </p:nvPr>
        </p:nvSpPr>
        <p:spPr>
          <a:xfrm>
            <a:off x="1371600" y="3505331"/>
            <a:ext cx="6400800" cy="533269"/>
          </a:xfrm>
        </p:spPr>
        <p:txBody>
          <a:bodyPr/>
          <a:lstStyle/>
          <a:p>
            <a:r>
              <a:rPr lang="en-US" dirty="0"/>
              <a:t>TEFAP &amp; CSFP </a:t>
            </a:r>
          </a:p>
        </p:txBody>
      </p:sp>
    </p:spTree>
    <p:extLst>
      <p:ext uri="{BB962C8B-B14F-4D97-AF65-F5344CB8AC3E}">
        <p14:creationId xmlns:p14="http://schemas.microsoft.com/office/powerpoint/2010/main" val="2070649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371601"/>
            <a:ext cx="8001000" cy="4724400"/>
          </a:xfrm>
        </p:spPr>
        <p:txBody>
          <a:bodyPr/>
          <a:lstStyle/>
          <a:p>
            <a:r>
              <a:rPr lang="en-US" sz="1800" dirty="0"/>
              <a:t>There are civil rights requirements for notifying the public about TEFAP and CSFP</a:t>
            </a:r>
          </a:p>
          <a:p>
            <a:endParaRPr lang="en-US" sz="1800" dirty="0"/>
          </a:p>
          <a:p>
            <a:pPr lvl="1"/>
            <a:r>
              <a:rPr lang="en-US" sz="1800" dirty="0"/>
              <a:t>All materials, including websites, must contain the USDA </a:t>
            </a:r>
          </a:p>
          <a:p>
            <a:pPr marL="457200" lvl="1" indent="0">
              <a:buNone/>
            </a:pPr>
            <a:r>
              <a:rPr lang="en-US" sz="1800" dirty="0"/>
              <a:t>    nondiscrimination statement</a:t>
            </a:r>
          </a:p>
          <a:p>
            <a:endParaRPr lang="en-US" sz="1800" dirty="0"/>
          </a:p>
          <a:p>
            <a:pPr lvl="1"/>
            <a:r>
              <a:rPr lang="en-US" sz="1800" dirty="0"/>
              <a:t>Convey a message of equal opportunity through photos and graphics in USDA program-related information</a:t>
            </a:r>
          </a:p>
          <a:p>
            <a:pPr lvl="1"/>
            <a:endParaRPr lang="en-US" sz="1800" dirty="0"/>
          </a:p>
          <a:p>
            <a:pPr lvl="1"/>
            <a:r>
              <a:rPr lang="en-US" sz="1800" dirty="0"/>
              <a:t>Information should be provided in different formats and languages to meet all levels of ability</a:t>
            </a:r>
          </a:p>
          <a:p>
            <a:pPr lvl="1"/>
            <a:endParaRPr lang="en-US" sz="1800" dirty="0"/>
          </a:p>
          <a:p>
            <a:pPr lvl="1"/>
            <a:r>
              <a:rPr lang="en-US" sz="1800" dirty="0"/>
              <a:t>Special efforts should be made to reach under-served groups who may qualify for services using appropriate media</a:t>
            </a:r>
          </a:p>
        </p:txBody>
      </p:sp>
      <p:sp>
        <p:nvSpPr>
          <p:cNvPr id="3" name="Title 2"/>
          <p:cNvSpPr>
            <a:spLocks noGrp="1"/>
          </p:cNvSpPr>
          <p:nvPr>
            <p:ph type="title"/>
          </p:nvPr>
        </p:nvSpPr>
        <p:spPr/>
        <p:txBody>
          <a:bodyPr/>
          <a:lstStyle/>
          <a:p>
            <a:r>
              <a:rPr lang="en-US" sz="4000" dirty="0"/>
              <a:t>Public Notification</a:t>
            </a:r>
          </a:p>
        </p:txBody>
      </p:sp>
    </p:spTree>
    <p:extLst>
      <p:ext uri="{BB962C8B-B14F-4D97-AF65-F5344CB8AC3E}">
        <p14:creationId xmlns:p14="http://schemas.microsoft.com/office/powerpoint/2010/main" val="3532318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8780" y="1295400"/>
            <a:ext cx="8001000" cy="4876800"/>
          </a:xfrm>
        </p:spPr>
        <p:txBody>
          <a:bodyPr/>
          <a:lstStyle/>
          <a:p>
            <a:r>
              <a:rPr lang="en-US" sz="1800" dirty="0"/>
              <a:t>The “USDA Nondiscrimination Statement” </a:t>
            </a:r>
            <a:r>
              <a:rPr lang="en-US" sz="1800" u="sng" dirty="0"/>
              <a:t>must</a:t>
            </a:r>
            <a:r>
              <a:rPr lang="en-US" sz="1800" dirty="0"/>
              <a:t> be included on all materials that mention USDA programs (i.e., TEFAP, CSFP, commodities)</a:t>
            </a:r>
          </a:p>
          <a:p>
            <a:endParaRPr lang="en-US" sz="1800" dirty="0"/>
          </a:p>
          <a:p>
            <a:r>
              <a:rPr lang="en-US" sz="1800" dirty="0"/>
              <a:t>The statement provides contact information for anyone to file a complaint of discrimination directly with the USDA</a:t>
            </a:r>
          </a:p>
          <a:p>
            <a:endParaRPr lang="en-US" sz="1800" dirty="0"/>
          </a:p>
          <a:p>
            <a:r>
              <a:rPr lang="en-US" sz="1800" dirty="0"/>
              <a:t>There is a full version and a short version of the nondiscrimination statement</a:t>
            </a:r>
          </a:p>
          <a:p>
            <a:pPr marL="457200" lvl="1" indent="0">
              <a:buNone/>
            </a:pPr>
            <a:endParaRPr lang="en-US" sz="1800" dirty="0"/>
          </a:p>
          <a:p>
            <a:r>
              <a:rPr lang="en-US" sz="1800" dirty="0"/>
              <a:t>Font size for the full version may be smaller than the rest of the publication, but it </a:t>
            </a:r>
            <a:r>
              <a:rPr lang="en-US" sz="1800" u="sng" dirty="0"/>
              <a:t>must be readable</a:t>
            </a:r>
            <a:endParaRPr lang="en-US" sz="1800" dirty="0"/>
          </a:p>
          <a:p>
            <a:endParaRPr lang="en-US" sz="1800" dirty="0"/>
          </a:p>
          <a:p>
            <a:r>
              <a:rPr lang="en-US" sz="1800" dirty="0"/>
              <a:t>The full version is available on the FNS website: </a:t>
            </a:r>
            <a:r>
              <a:rPr lang="en-US" sz="1600" dirty="0">
                <a:solidFill>
                  <a:srgbClr val="0070C0"/>
                </a:solidFill>
                <a:hlinkClick r:id="rId2">
                  <a:extLst>
                    <a:ext uri="{A12FA001-AC4F-418D-AE19-62706E023703}">
                      <ahyp:hlinkClr xmlns:ahyp="http://schemas.microsoft.com/office/drawing/2018/hyperlinkcolor" val="tx"/>
                    </a:ext>
                  </a:extLst>
                </a:hlinkClick>
              </a:rPr>
              <a:t>https://www.fns.usda.gov/civil-rights/usda-nondiscrimination-statement-other-fns-programs</a:t>
            </a:r>
            <a:r>
              <a:rPr lang="en-US" sz="1600" dirty="0">
                <a:solidFill>
                  <a:srgbClr val="0070C0"/>
                </a:solidFill>
              </a:rPr>
              <a:t> </a:t>
            </a:r>
          </a:p>
        </p:txBody>
      </p:sp>
      <p:sp>
        <p:nvSpPr>
          <p:cNvPr id="3" name="Title 2"/>
          <p:cNvSpPr>
            <a:spLocks noGrp="1"/>
          </p:cNvSpPr>
          <p:nvPr>
            <p:ph type="title"/>
          </p:nvPr>
        </p:nvSpPr>
        <p:spPr>
          <a:xfrm>
            <a:off x="529905" y="334962"/>
            <a:ext cx="8001000" cy="701675"/>
          </a:xfrm>
        </p:spPr>
        <p:txBody>
          <a:bodyPr/>
          <a:lstStyle/>
          <a:p>
            <a:r>
              <a:rPr lang="en-US" sz="4000" dirty="0"/>
              <a:t>Nondiscrimination Statement</a:t>
            </a:r>
          </a:p>
        </p:txBody>
      </p:sp>
    </p:spTree>
    <p:extLst>
      <p:ext uri="{BB962C8B-B14F-4D97-AF65-F5344CB8AC3E}">
        <p14:creationId xmlns:p14="http://schemas.microsoft.com/office/powerpoint/2010/main" val="996954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76400"/>
            <a:ext cx="8001000" cy="4419600"/>
          </a:xfrm>
        </p:spPr>
        <p:txBody>
          <a:bodyPr/>
          <a:lstStyle/>
          <a:p>
            <a:pPr marL="0" indent="0">
              <a:buNone/>
            </a:pPr>
            <a:r>
              <a:rPr lang="en-US" sz="1100" dirty="0"/>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0" indent="0">
              <a:buNone/>
            </a:pPr>
            <a:endParaRPr lang="en-US" sz="1100" dirty="0"/>
          </a:p>
          <a:p>
            <a:pPr marL="0" indent="0">
              <a:buNone/>
            </a:pPr>
            <a:r>
              <a:rPr lang="en-US" sz="1100" dirty="0"/>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indent="0">
              <a:buNone/>
            </a:pPr>
            <a:endParaRPr lang="en-US" sz="1100" dirty="0"/>
          </a:p>
          <a:p>
            <a:pPr marL="0" indent="0">
              <a:buNone/>
            </a:pPr>
            <a:r>
              <a:rPr lang="en-US" sz="1100" dirty="0"/>
              <a:t>To file a program discrimination complaint, a Complainant should complete a Form AD-3027, USDA Program Discrimination Complaint Form which can be obtained online at: </a:t>
            </a:r>
            <a:r>
              <a:rPr lang="en-US" sz="1100" dirty="0">
                <a:solidFill>
                  <a:schemeClr val="accent4">
                    <a:lumMod val="50000"/>
                  </a:schemeClr>
                </a:solidFill>
                <a:hlinkClick r:id="rId2">
                  <a:extLst>
                    <a:ext uri="{A12FA001-AC4F-418D-AE19-62706E023703}">
                      <ahyp:hlinkClr xmlns:ahyp="http://schemas.microsoft.com/office/drawing/2018/hyperlinkcolor" val="tx"/>
                    </a:ext>
                  </a:extLst>
                </a:hlinkClick>
              </a:rPr>
              <a:t>https://www.usda.gov/sites/default/files/documents/USDA-OASCR%20P-Complaint-Form-0508-0002-508-11-28-17Fax2Mail.pdf</a:t>
            </a:r>
            <a:r>
              <a:rPr lang="en-US" sz="1100" dirty="0"/>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0" indent="0">
              <a:buNone/>
            </a:pPr>
            <a:r>
              <a:rPr lang="en-US" sz="1100" dirty="0"/>
              <a:t>(1) mail: U.S. Department of Agriculture</a:t>
            </a:r>
          </a:p>
          <a:p>
            <a:pPr marL="0" indent="0">
              <a:buNone/>
            </a:pPr>
            <a:r>
              <a:rPr lang="en-US" sz="1100" dirty="0"/>
              <a:t>              Office of the Assistant Secretary for Civil Rights</a:t>
            </a:r>
          </a:p>
          <a:p>
            <a:pPr marL="0" indent="0">
              <a:buNone/>
            </a:pPr>
            <a:r>
              <a:rPr lang="en-US" sz="1100" dirty="0"/>
              <a:t>              1400 Independence Avenue, SW</a:t>
            </a:r>
          </a:p>
          <a:p>
            <a:pPr marL="0" indent="0">
              <a:buNone/>
            </a:pPr>
            <a:r>
              <a:rPr lang="en-US" sz="1100" dirty="0"/>
              <a:t>              Washington, D.C. 20250-9410;</a:t>
            </a:r>
          </a:p>
          <a:p>
            <a:pPr marL="0" indent="0">
              <a:buNone/>
            </a:pPr>
            <a:r>
              <a:rPr lang="en-US" sz="1100" dirty="0"/>
              <a:t>(2) fax:  (833) 256-1665 or (202) 690-7442; or</a:t>
            </a:r>
          </a:p>
          <a:p>
            <a:pPr marL="0" indent="0">
              <a:buNone/>
            </a:pPr>
            <a:r>
              <a:rPr lang="en-US" sz="1100" dirty="0"/>
              <a:t>(3) email: </a:t>
            </a:r>
            <a:r>
              <a:rPr lang="en-US" sz="1100" dirty="0">
                <a:solidFill>
                  <a:srgbClr val="0070C0"/>
                </a:solidFill>
                <a:hlinkClick r:id="rId3">
                  <a:extLst>
                    <a:ext uri="{A12FA001-AC4F-418D-AE19-62706E023703}">
                      <ahyp:hlinkClr xmlns:ahyp="http://schemas.microsoft.com/office/drawing/2018/hyperlinkcolor" val="tx"/>
                    </a:ext>
                  </a:extLst>
                </a:hlinkClick>
              </a:rPr>
              <a:t>program.intake@usda.gov</a:t>
            </a:r>
            <a:r>
              <a:rPr lang="en-US" sz="1100" dirty="0">
                <a:solidFill>
                  <a:srgbClr val="0070C0"/>
                </a:solidFill>
              </a:rPr>
              <a:t> </a:t>
            </a:r>
          </a:p>
          <a:p>
            <a:pPr marL="0" indent="0">
              <a:buNone/>
            </a:pPr>
            <a:endParaRPr lang="en-US" sz="1100" dirty="0"/>
          </a:p>
          <a:p>
            <a:pPr marL="0" indent="0">
              <a:buNone/>
            </a:pPr>
            <a:r>
              <a:rPr lang="en-US" sz="1100" dirty="0"/>
              <a:t>This institution is an equal opportunity provider. </a:t>
            </a:r>
          </a:p>
        </p:txBody>
      </p:sp>
      <p:sp>
        <p:nvSpPr>
          <p:cNvPr id="3" name="Title 2"/>
          <p:cNvSpPr>
            <a:spLocks noGrp="1"/>
          </p:cNvSpPr>
          <p:nvPr>
            <p:ph type="title"/>
          </p:nvPr>
        </p:nvSpPr>
        <p:spPr>
          <a:xfrm>
            <a:off x="533400" y="365125"/>
            <a:ext cx="8001000" cy="1311275"/>
          </a:xfrm>
        </p:spPr>
        <p:txBody>
          <a:bodyPr/>
          <a:lstStyle/>
          <a:p>
            <a:r>
              <a:rPr lang="en-US" sz="4000" dirty="0"/>
              <a:t>Full Version of the  Nondiscrimination Statement</a:t>
            </a:r>
          </a:p>
        </p:txBody>
      </p:sp>
    </p:spTree>
    <p:extLst>
      <p:ext uri="{BB962C8B-B14F-4D97-AF65-F5344CB8AC3E}">
        <p14:creationId xmlns:p14="http://schemas.microsoft.com/office/powerpoint/2010/main" val="2543075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5224" y="2286000"/>
            <a:ext cx="8001000" cy="2819400"/>
          </a:xfrm>
        </p:spPr>
        <p:txBody>
          <a:bodyPr/>
          <a:lstStyle/>
          <a:p>
            <a:pPr marL="0" indent="0" algn="ctr">
              <a:buNone/>
            </a:pPr>
            <a:r>
              <a:rPr lang="en-US" sz="2000" b="1" dirty="0"/>
              <a:t>“This institution is an equal opportunity provider.”</a:t>
            </a:r>
          </a:p>
          <a:p>
            <a:endParaRPr lang="en-US" sz="1400" dirty="0"/>
          </a:p>
          <a:p>
            <a:r>
              <a:rPr lang="en-US" sz="1600" dirty="0"/>
              <a:t>The short version may be used where the longer statement does not fit</a:t>
            </a:r>
          </a:p>
          <a:p>
            <a:endParaRPr lang="en-US" sz="1600" dirty="0"/>
          </a:p>
          <a:p>
            <a:r>
              <a:rPr lang="en-US" sz="1600" dirty="0"/>
              <a:t>The short version </a:t>
            </a:r>
            <a:r>
              <a:rPr lang="en-US" sz="1600" b="1" u="sng" dirty="0"/>
              <a:t>must</a:t>
            </a:r>
            <a:r>
              <a:rPr lang="en-US" sz="1600" dirty="0"/>
              <a:t> be in a font size no smaller than font size used in rest of publication</a:t>
            </a:r>
          </a:p>
          <a:p>
            <a:endParaRPr lang="en-US" sz="1600" dirty="0"/>
          </a:p>
          <a:p>
            <a:r>
              <a:rPr lang="en-US" sz="1600" dirty="0"/>
              <a:t>The short version may not be used in place of the long statement on client rights documents (such as an application)</a:t>
            </a:r>
          </a:p>
          <a:p>
            <a:endParaRPr lang="en-US" sz="1800" dirty="0"/>
          </a:p>
          <a:p>
            <a:pPr marL="0" indent="0">
              <a:buNone/>
            </a:pPr>
            <a:endParaRPr lang="en-US" sz="1800" dirty="0"/>
          </a:p>
        </p:txBody>
      </p:sp>
      <p:sp>
        <p:nvSpPr>
          <p:cNvPr id="3" name="Title 2"/>
          <p:cNvSpPr>
            <a:spLocks noGrp="1"/>
          </p:cNvSpPr>
          <p:nvPr>
            <p:ph type="title"/>
          </p:nvPr>
        </p:nvSpPr>
        <p:spPr>
          <a:xfrm>
            <a:off x="533400" y="365125"/>
            <a:ext cx="8001000" cy="1311275"/>
          </a:xfrm>
        </p:spPr>
        <p:txBody>
          <a:bodyPr/>
          <a:lstStyle/>
          <a:p>
            <a:r>
              <a:rPr lang="en-US" sz="4000" dirty="0"/>
              <a:t>Short Version of the Nondiscrimination Statement</a:t>
            </a:r>
          </a:p>
        </p:txBody>
      </p:sp>
    </p:spTree>
    <p:extLst>
      <p:ext uri="{BB962C8B-B14F-4D97-AF65-F5344CB8AC3E}">
        <p14:creationId xmlns:p14="http://schemas.microsoft.com/office/powerpoint/2010/main" val="2579788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828800"/>
            <a:ext cx="8001000" cy="3733801"/>
          </a:xfrm>
        </p:spPr>
        <p:txBody>
          <a:bodyPr/>
          <a:lstStyle/>
          <a:p>
            <a:r>
              <a:rPr lang="en-US" sz="1800" dirty="0"/>
              <a:t>The poster must be prominently displayed where clients and applicants can see it</a:t>
            </a:r>
          </a:p>
          <a:p>
            <a:endParaRPr lang="en-US" sz="1800" dirty="0"/>
          </a:p>
          <a:p>
            <a:r>
              <a:rPr lang="en-US" sz="1800" dirty="0"/>
              <a:t>This poster serves as a trademark indicating the site provides a USDA program without discrimination</a:t>
            </a:r>
          </a:p>
          <a:p>
            <a:endParaRPr lang="en-US" sz="1800" dirty="0"/>
          </a:p>
          <a:p>
            <a:r>
              <a:rPr lang="en-US" sz="1800" dirty="0"/>
              <a:t>The poster has contact information so that anyone has information to file a discrimination complaint directly with the USDA</a:t>
            </a:r>
          </a:p>
          <a:p>
            <a:endParaRPr lang="en-US" sz="1800" dirty="0"/>
          </a:p>
          <a:p>
            <a:r>
              <a:rPr lang="en-US" sz="1800" dirty="0"/>
              <a:t>Agencies can obtain free copies of this poster by contacting your partner food bank</a:t>
            </a:r>
          </a:p>
          <a:p>
            <a:pPr marL="457200" lvl="1" indent="0">
              <a:buNone/>
            </a:pPr>
            <a:endParaRPr lang="en-US" sz="1800" dirty="0">
              <a:solidFill>
                <a:srgbClr val="FF0000"/>
              </a:solidFill>
            </a:endParaRPr>
          </a:p>
        </p:txBody>
      </p:sp>
      <p:sp>
        <p:nvSpPr>
          <p:cNvPr id="3" name="Title 2"/>
          <p:cNvSpPr>
            <a:spLocks noGrp="1"/>
          </p:cNvSpPr>
          <p:nvPr>
            <p:ph type="title"/>
          </p:nvPr>
        </p:nvSpPr>
        <p:spPr>
          <a:xfrm>
            <a:off x="533400" y="365125"/>
            <a:ext cx="8001000" cy="777875"/>
          </a:xfrm>
        </p:spPr>
        <p:txBody>
          <a:bodyPr/>
          <a:lstStyle/>
          <a:p>
            <a:r>
              <a:rPr lang="en-US" sz="4000" dirty="0"/>
              <a:t>“...And Justice for All” Poster</a:t>
            </a:r>
          </a:p>
        </p:txBody>
      </p:sp>
    </p:spTree>
    <p:extLst>
      <p:ext uri="{BB962C8B-B14F-4D97-AF65-F5344CB8AC3E}">
        <p14:creationId xmlns:p14="http://schemas.microsoft.com/office/powerpoint/2010/main" val="3901353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09600" y="457200"/>
            <a:ext cx="3008313" cy="5668963"/>
          </a:xfrm>
        </p:spPr>
        <p:txBody>
          <a:bodyPr anchor="ctr"/>
          <a:lstStyle/>
          <a:p>
            <a:pPr algn="ctr"/>
            <a:r>
              <a:rPr lang="en-US" sz="2800" b="1" dirty="0"/>
              <a:t>The current</a:t>
            </a:r>
          </a:p>
          <a:p>
            <a:pPr algn="ctr"/>
            <a:r>
              <a:rPr lang="en-US" sz="2800" b="1" dirty="0"/>
              <a:t>“And Justice For All”</a:t>
            </a:r>
          </a:p>
          <a:p>
            <a:pPr algn="ctr"/>
            <a:r>
              <a:rPr lang="en-US" sz="2800" b="1" dirty="0"/>
              <a:t>Poster</a:t>
            </a:r>
          </a:p>
        </p:txBody>
      </p:sp>
      <p:pic>
        <p:nvPicPr>
          <p:cNvPr id="5" name="Content Placeholder 4">
            <a:extLst>
              <a:ext uri="{FF2B5EF4-FFF2-40B4-BE49-F238E27FC236}">
                <a16:creationId xmlns:a16="http://schemas.microsoft.com/office/drawing/2014/main" id="{FF5E3B95-E909-DB46-929D-9AA69EBED389}"/>
              </a:ext>
            </a:extLst>
          </p:cNvPr>
          <p:cNvPicPr>
            <a:picLocks noGrp="1" noChangeAspect="1"/>
          </p:cNvPicPr>
          <p:nvPr>
            <p:ph idx="1"/>
          </p:nvPr>
        </p:nvPicPr>
        <p:blipFill rotWithShape="1">
          <a:blip r:embed="rId2"/>
          <a:srcRect l="64960" t="15473" r="7771" b="13358"/>
          <a:stretch/>
        </p:blipFill>
        <p:spPr>
          <a:xfrm>
            <a:off x="3733800" y="1500981"/>
            <a:ext cx="4648200" cy="3581400"/>
          </a:xfrm>
        </p:spPr>
      </p:pic>
    </p:spTree>
    <p:extLst>
      <p:ext uri="{BB962C8B-B14F-4D97-AF65-F5344CB8AC3E}">
        <p14:creationId xmlns:p14="http://schemas.microsoft.com/office/powerpoint/2010/main" val="241471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650" y="1219200"/>
            <a:ext cx="8001000" cy="5105400"/>
          </a:xfrm>
        </p:spPr>
        <p:txBody>
          <a:bodyPr/>
          <a:lstStyle/>
          <a:p>
            <a:r>
              <a:rPr lang="en-US" sz="1600" dirty="0"/>
              <a:t>Everyone has the right to file a complaint of discrimination</a:t>
            </a:r>
          </a:p>
          <a:p>
            <a:endParaRPr lang="en-US" sz="1600" dirty="0"/>
          </a:p>
          <a:p>
            <a:r>
              <a:rPr lang="en-US" sz="1600" dirty="0"/>
              <a:t>Every employee and volunteer must know what to do if someone wants to file a complaint</a:t>
            </a:r>
          </a:p>
          <a:p>
            <a:pPr lvl="1"/>
            <a:r>
              <a:rPr lang="en-US" sz="1600" b="1" dirty="0"/>
              <a:t>What is your agency’s process?</a:t>
            </a:r>
          </a:p>
          <a:p>
            <a:pPr marL="457200" lvl="1" indent="0">
              <a:buNone/>
            </a:pPr>
            <a:endParaRPr lang="en-US" sz="1600" dirty="0"/>
          </a:p>
          <a:p>
            <a:r>
              <a:rPr lang="en-US" sz="1600" dirty="0"/>
              <a:t>If a complaint is elevated to the State or Federal office, the maximum time to process the complaint is </a:t>
            </a:r>
            <a:r>
              <a:rPr lang="en-US" sz="1600" b="1" u="sng" dirty="0"/>
              <a:t>180 days</a:t>
            </a:r>
            <a:endParaRPr lang="en-US" sz="1600" dirty="0"/>
          </a:p>
          <a:p>
            <a:endParaRPr lang="en-US" sz="1600" dirty="0"/>
          </a:p>
          <a:p>
            <a:r>
              <a:rPr lang="en-US" sz="1600" dirty="0"/>
              <a:t>Be aware of the basis for which complaints may be filed:</a:t>
            </a:r>
          </a:p>
          <a:p>
            <a:pPr lvl="1"/>
            <a:r>
              <a:rPr lang="en-US" sz="1600" i="1" dirty="0"/>
              <a:t>race, color, national origin, age, sex (including gender identity and sexual orientation), disability, or reprisal or retaliation</a:t>
            </a:r>
            <a:endParaRPr lang="en-US" sz="1600" dirty="0"/>
          </a:p>
          <a:p>
            <a:pPr marL="0" indent="0">
              <a:buNone/>
            </a:pPr>
            <a:endParaRPr lang="en-US" sz="1600" dirty="0"/>
          </a:p>
          <a:p>
            <a:r>
              <a:rPr lang="en-US" sz="1600" dirty="0"/>
              <a:t>Always attempt to resolve the complaint at the lowest level</a:t>
            </a:r>
          </a:p>
          <a:p>
            <a:pPr marL="0" indent="0">
              <a:buNone/>
            </a:pPr>
            <a:endParaRPr lang="en-US" sz="1600" dirty="0"/>
          </a:p>
          <a:p>
            <a:r>
              <a:rPr lang="en-US" sz="1600" b="1" u="sng" dirty="0"/>
              <a:t>Never</a:t>
            </a:r>
            <a:r>
              <a:rPr lang="en-US" sz="1600" dirty="0"/>
              <a:t> discourage someone from filing a complaint or voicing concerns of discrimination</a:t>
            </a:r>
          </a:p>
        </p:txBody>
      </p:sp>
      <p:sp>
        <p:nvSpPr>
          <p:cNvPr id="3" name="Title 2"/>
          <p:cNvSpPr>
            <a:spLocks noGrp="1"/>
          </p:cNvSpPr>
          <p:nvPr>
            <p:ph type="title"/>
          </p:nvPr>
        </p:nvSpPr>
        <p:spPr>
          <a:xfrm>
            <a:off x="533400" y="365125"/>
            <a:ext cx="8001000" cy="701675"/>
          </a:xfrm>
        </p:spPr>
        <p:txBody>
          <a:bodyPr/>
          <a:lstStyle/>
          <a:p>
            <a:r>
              <a:rPr lang="en-US" sz="4000" dirty="0"/>
              <a:t>Complaints</a:t>
            </a:r>
          </a:p>
        </p:txBody>
      </p:sp>
    </p:spTree>
    <p:extLst>
      <p:ext uri="{BB962C8B-B14F-4D97-AF65-F5344CB8AC3E}">
        <p14:creationId xmlns:p14="http://schemas.microsoft.com/office/powerpoint/2010/main" val="2549284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95401"/>
            <a:ext cx="8001000" cy="4800600"/>
          </a:xfrm>
        </p:spPr>
        <p:txBody>
          <a:bodyPr/>
          <a:lstStyle/>
          <a:p>
            <a:r>
              <a:rPr lang="en-US" sz="1600" dirty="0"/>
              <a:t>State and federal governments are required to conduct reviews to determine compliance with civil rights laws, regulations, and requirements</a:t>
            </a:r>
          </a:p>
          <a:p>
            <a:pPr marL="0" indent="0">
              <a:buNone/>
            </a:pPr>
            <a:endParaRPr lang="en-US" sz="1600" dirty="0"/>
          </a:p>
          <a:p>
            <a:r>
              <a:rPr lang="en-US" sz="1600" dirty="0"/>
              <a:t>Cooperation with state and federal reviewers is required as a condition of receiving federal financial assistance. Remember, USDA food is considered financial assistance.</a:t>
            </a:r>
          </a:p>
          <a:p>
            <a:pPr marL="0" indent="0">
              <a:buNone/>
            </a:pPr>
            <a:endParaRPr lang="en-US" sz="1600" dirty="0"/>
          </a:p>
          <a:p>
            <a:pPr>
              <a:spcBef>
                <a:spcPts val="0"/>
              </a:spcBef>
            </a:pPr>
            <a:r>
              <a:rPr lang="en-US" sz="1600" dirty="0"/>
              <a:t>There are three types of reviews:</a:t>
            </a:r>
          </a:p>
          <a:p>
            <a:pPr lvl="1">
              <a:spcBef>
                <a:spcPts val="0"/>
              </a:spcBef>
            </a:pPr>
            <a:r>
              <a:rPr lang="en-US" sz="1600" dirty="0"/>
              <a:t>Pre-award: a review conducted before an agency starts distributing TEFAP and/or CSFP</a:t>
            </a:r>
          </a:p>
          <a:p>
            <a:pPr marL="457200" lvl="1" indent="0">
              <a:spcBef>
                <a:spcPts val="0"/>
              </a:spcBef>
              <a:buNone/>
            </a:pPr>
            <a:endParaRPr lang="en-US" sz="1600" dirty="0"/>
          </a:p>
          <a:p>
            <a:pPr lvl="1">
              <a:spcBef>
                <a:spcPts val="0"/>
              </a:spcBef>
            </a:pPr>
            <a:r>
              <a:rPr lang="en-US" sz="1600" dirty="0"/>
              <a:t>Post-award: in Iowa, this is part of your TEFAP/CSFP audit conducted by the state and your TEFAP partner food bank</a:t>
            </a:r>
          </a:p>
          <a:p>
            <a:pPr marL="457200" lvl="1" indent="0">
              <a:spcBef>
                <a:spcPts val="0"/>
              </a:spcBef>
              <a:buNone/>
            </a:pPr>
            <a:endParaRPr lang="en-US" sz="1600" dirty="0"/>
          </a:p>
          <a:p>
            <a:pPr lvl="1">
              <a:spcBef>
                <a:spcPts val="0"/>
              </a:spcBef>
            </a:pPr>
            <a:r>
              <a:rPr lang="en-US" sz="1600" dirty="0"/>
              <a:t>Special compliance review: a review conducted by USDA for significant civil rights concerns.</a:t>
            </a:r>
          </a:p>
        </p:txBody>
      </p:sp>
      <p:sp>
        <p:nvSpPr>
          <p:cNvPr id="3" name="Title 2"/>
          <p:cNvSpPr>
            <a:spLocks noGrp="1"/>
          </p:cNvSpPr>
          <p:nvPr>
            <p:ph type="title"/>
          </p:nvPr>
        </p:nvSpPr>
        <p:spPr>
          <a:xfrm>
            <a:off x="533400" y="365125"/>
            <a:ext cx="8001000" cy="777875"/>
          </a:xfrm>
        </p:spPr>
        <p:txBody>
          <a:bodyPr/>
          <a:lstStyle/>
          <a:p>
            <a:r>
              <a:rPr lang="en-US" sz="4000" dirty="0"/>
              <a:t>Compliance Reviews</a:t>
            </a:r>
          </a:p>
        </p:txBody>
      </p:sp>
    </p:spTree>
    <p:extLst>
      <p:ext uri="{BB962C8B-B14F-4D97-AF65-F5344CB8AC3E}">
        <p14:creationId xmlns:p14="http://schemas.microsoft.com/office/powerpoint/2010/main" val="3277863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828800"/>
            <a:ext cx="8001000" cy="2705101"/>
          </a:xfrm>
        </p:spPr>
        <p:txBody>
          <a:bodyPr/>
          <a:lstStyle/>
          <a:p>
            <a:r>
              <a:rPr lang="en-US" sz="1800" dirty="0"/>
              <a:t>Corrective actions may be assigned as a result of the review process</a:t>
            </a:r>
          </a:p>
          <a:p>
            <a:endParaRPr lang="en-US" sz="1800" dirty="0"/>
          </a:p>
          <a:p>
            <a:r>
              <a:rPr lang="en-US" sz="1800" dirty="0"/>
              <a:t>Agencies are required to cease inappropriate actions and institute proper procedures</a:t>
            </a:r>
          </a:p>
          <a:p>
            <a:endParaRPr lang="en-US" sz="1800" dirty="0"/>
          </a:p>
          <a:p>
            <a:r>
              <a:rPr lang="en-US" sz="1800" dirty="0"/>
              <a:t>Failure to comply with civil rights requirements can result in the loss of federal assistance from all federal sources.</a:t>
            </a:r>
          </a:p>
        </p:txBody>
      </p:sp>
      <p:sp>
        <p:nvSpPr>
          <p:cNvPr id="3" name="Title 2"/>
          <p:cNvSpPr>
            <a:spLocks noGrp="1"/>
          </p:cNvSpPr>
          <p:nvPr>
            <p:ph type="title"/>
          </p:nvPr>
        </p:nvSpPr>
        <p:spPr/>
        <p:txBody>
          <a:bodyPr/>
          <a:lstStyle/>
          <a:p>
            <a:r>
              <a:rPr lang="en-US" sz="4000" dirty="0"/>
              <a:t>Resolution of Noncompliance</a:t>
            </a:r>
          </a:p>
        </p:txBody>
      </p:sp>
    </p:spTree>
    <p:extLst>
      <p:ext uri="{BB962C8B-B14F-4D97-AF65-F5344CB8AC3E}">
        <p14:creationId xmlns:p14="http://schemas.microsoft.com/office/powerpoint/2010/main" val="223136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6349" y="1752600"/>
            <a:ext cx="8001000" cy="3886200"/>
          </a:xfrm>
        </p:spPr>
        <p:txBody>
          <a:bodyPr/>
          <a:lstStyle/>
          <a:p>
            <a:r>
              <a:rPr lang="en-US" sz="1600" dirty="0"/>
              <a:t>A reasonable accommodation is a change in rules, policies, practices, or services so that a person with a disability will have an equal opportunity to apply for and receive TEFAP and/or CSFP food</a:t>
            </a:r>
          </a:p>
          <a:p>
            <a:pPr marL="0" indent="0">
              <a:buNone/>
            </a:pPr>
            <a:endParaRPr lang="en-US" sz="1600" dirty="0"/>
          </a:p>
          <a:p>
            <a:pPr lvl="1"/>
            <a:r>
              <a:rPr lang="en-US" sz="1600" dirty="0"/>
              <a:t>The agency should do everything they can to assist a person with disabilities</a:t>
            </a:r>
          </a:p>
          <a:p>
            <a:pPr marL="457200" lvl="1" indent="0">
              <a:buNone/>
            </a:pPr>
            <a:endParaRPr lang="en-US" sz="1600" dirty="0"/>
          </a:p>
          <a:p>
            <a:pPr lvl="1"/>
            <a:r>
              <a:rPr lang="en-US" sz="1600" dirty="0"/>
              <a:t>The agency is not required to make changes that would fundamentally alter the program or create an undue financial and administrative burden</a:t>
            </a:r>
          </a:p>
          <a:p>
            <a:pPr lvl="2"/>
            <a:r>
              <a:rPr lang="en-US" sz="1600" dirty="0"/>
              <a:t>Proxy distribution must be allowed</a:t>
            </a:r>
          </a:p>
          <a:p>
            <a:pPr marL="914400" lvl="2" indent="0">
              <a:buNone/>
            </a:pPr>
            <a:endParaRPr lang="en-US" sz="1600" dirty="0"/>
          </a:p>
          <a:p>
            <a:pPr lvl="1"/>
            <a:r>
              <a:rPr lang="en-US" sz="1600" dirty="0"/>
              <a:t>Reasonable accommodations may be necessary at all stages of the process, including application, receipt of benefits, and client notification </a:t>
            </a:r>
          </a:p>
        </p:txBody>
      </p:sp>
      <p:sp>
        <p:nvSpPr>
          <p:cNvPr id="3" name="Title 2"/>
          <p:cNvSpPr>
            <a:spLocks noGrp="1"/>
          </p:cNvSpPr>
          <p:nvPr>
            <p:ph type="title"/>
          </p:nvPr>
        </p:nvSpPr>
        <p:spPr>
          <a:xfrm>
            <a:off x="533400" y="365125"/>
            <a:ext cx="8001000" cy="930275"/>
          </a:xfrm>
        </p:spPr>
        <p:txBody>
          <a:bodyPr/>
          <a:lstStyle/>
          <a:p>
            <a:r>
              <a:rPr lang="en-US" sz="2800" dirty="0"/>
              <a:t>Reasonable Accommodation</a:t>
            </a:r>
            <a:br>
              <a:rPr lang="en-US" sz="2800" dirty="0"/>
            </a:br>
            <a:r>
              <a:rPr lang="en-US" sz="2800" dirty="0"/>
              <a:t>for People with Disabilities</a:t>
            </a:r>
          </a:p>
        </p:txBody>
      </p:sp>
    </p:spTree>
    <p:extLst>
      <p:ext uri="{BB962C8B-B14F-4D97-AF65-F5344CB8AC3E}">
        <p14:creationId xmlns:p14="http://schemas.microsoft.com/office/powerpoint/2010/main" val="390611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21247"/>
            <a:ext cx="8001000" cy="4800600"/>
          </a:xfrm>
        </p:spPr>
        <p:txBody>
          <a:bodyPr/>
          <a:lstStyle/>
          <a:p>
            <a:r>
              <a:rPr lang="en-US" sz="1600" dirty="0"/>
              <a:t>Civil Rights are the non-political rights of a citizen and are guaranteed by the 13th and 14th Amendments of the U.S. Constitution and Acts of Congress.</a:t>
            </a:r>
          </a:p>
          <a:p>
            <a:pPr marL="0" indent="0">
              <a:buNone/>
            </a:pPr>
            <a:endParaRPr lang="en-US" sz="1600" dirty="0"/>
          </a:p>
          <a:p>
            <a:r>
              <a:rPr lang="en-US" sz="1600" dirty="0"/>
              <a:t>Organizations that accept Federal financial assistance must obey Federal civil rights laws, regulations, instructions, and guidance. USDA foods are considered Federal financial assistance per Civil Rights Instruction 113-1.</a:t>
            </a:r>
          </a:p>
          <a:p>
            <a:pPr marL="0" indent="0">
              <a:buNone/>
            </a:pPr>
            <a:endParaRPr lang="en-US" sz="1600" dirty="0"/>
          </a:p>
          <a:p>
            <a:r>
              <a:rPr lang="en-US" sz="1600" dirty="0"/>
              <a:t>Organizations that receive USDA foods must demonstrate civil rights compliance. This includes annual training for any person working with recipients of TEFAP and/or CSFP food.</a:t>
            </a:r>
          </a:p>
          <a:p>
            <a:pPr marL="0" indent="0">
              <a:buNone/>
            </a:pPr>
            <a:endParaRPr lang="en-US" sz="1600" dirty="0"/>
          </a:p>
          <a:p>
            <a:r>
              <a:rPr lang="en-US" sz="1600" dirty="0"/>
              <a:t>Civil rights laws, regulations, executive orders, and related other guidance can be found on this website: </a:t>
            </a:r>
          </a:p>
          <a:p>
            <a:pPr marL="0" indent="0" algn="ctr">
              <a:buNone/>
            </a:pPr>
            <a:r>
              <a:rPr lang="en-US" sz="1600" dirty="0">
                <a:solidFill>
                  <a:srgbClr val="0070C0"/>
                </a:solidFill>
                <a:hlinkClick r:id="rId2">
                  <a:extLst>
                    <a:ext uri="{A12FA001-AC4F-418D-AE19-62706E023703}">
                      <ahyp:hlinkClr xmlns:ahyp="http://schemas.microsoft.com/office/drawing/2018/hyperlinkcolor" val="tx"/>
                    </a:ext>
                  </a:extLst>
                </a:hlinkClick>
              </a:rPr>
              <a:t>https://www.fns.usda.gov/cr/about-fns-civil-rights-division</a:t>
            </a:r>
            <a:r>
              <a:rPr lang="en-US" sz="1600" dirty="0">
                <a:solidFill>
                  <a:srgbClr val="0070C0"/>
                </a:solidFill>
              </a:rPr>
              <a:t> </a:t>
            </a:r>
          </a:p>
        </p:txBody>
      </p:sp>
      <p:sp>
        <p:nvSpPr>
          <p:cNvPr id="3" name="Title 2"/>
          <p:cNvSpPr>
            <a:spLocks noGrp="1"/>
          </p:cNvSpPr>
          <p:nvPr>
            <p:ph type="title"/>
          </p:nvPr>
        </p:nvSpPr>
        <p:spPr>
          <a:xfrm>
            <a:off x="533400" y="365125"/>
            <a:ext cx="8001000" cy="930275"/>
          </a:xfrm>
        </p:spPr>
        <p:txBody>
          <a:bodyPr/>
          <a:lstStyle/>
          <a:p>
            <a:r>
              <a:rPr lang="en-US" sz="4000" dirty="0"/>
              <a:t>Civil Rights &amp; Food Distribution</a:t>
            </a:r>
          </a:p>
        </p:txBody>
      </p:sp>
      <p:sp>
        <p:nvSpPr>
          <p:cNvPr id="4" name="TextBox 3"/>
          <p:cNvSpPr txBox="1"/>
          <p:nvPr/>
        </p:nvSpPr>
        <p:spPr>
          <a:xfrm>
            <a:off x="3505200" y="6393185"/>
            <a:ext cx="2057400" cy="261610"/>
          </a:xfrm>
          <a:prstGeom prst="rect">
            <a:avLst/>
          </a:prstGeom>
          <a:noFill/>
        </p:spPr>
        <p:txBody>
          <a:bodyPr wrap="square" rtlCol="0">
            <a:spAutoFit/>
          </a:bodyPr>
          <a:lstStyle/>
          <a:p>
            <a:pPr algn="ctr"/>
            <a:r>
              <a:rPr lang="en-US" sz="1100" dirty="0">
                <a:solidFill>
                  <a:srgbClr val="3A4189"/>
                </a:solidFill>
              </a:rPr>
              <a:t>May 3, 2022</a:t>
            </a:r>
          </a:p>
        </p:txBody>
      </p:sp>
    </p:spTree>
    <p:extLst>
      <p:ext uri="{BB962C8B-B14F-4D97-AF65-F5344CB8AC3E}">
        <p14:creationId xmlns:p14="http://schemas.microsoft.com/office/powerpoint/2010/main" val="2638045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1303" y="1371600"/>
            <a:ext cx="8001000" cy="4724401"/>
          </a:xfrm>
        </p:spPr>
        <p:txBody>
          <a:bodyPr/>
          <a:lstStyle/>
          <a:p>
            <a:r>
              <a:rPr lang="en-US" sz="1600" dirty="0"/>
              <a:t>Limited English Proficiency (LEP): An LEP individual is a person who is unable to speak, read, write, or understand the English language at a level that permits him or her to interact </a:t>
            </a:r>
            <a:r>
              <a:rPr lang="en-US" sz="1600" b="1" dirty="0"/>
              <a:t>effectively</a:t>
            </a:r>
            <a:r>
              <a:rPr lang="en-US" sz="1600" dirty="0"/>
              <a:t> with health and social service agencies and providers</a:t>
            </a:r>
          </a:p>
          <a:p>
            <a:pPr marL="0" indent="0">
              <a:buNone/>
            </a:pPr>
            <a:endParaRPr lang="en-US" sz="1600" dirty="0"/>
          </a:p>
          <a:p>
            <a:r>
              <a:rPr lang="en-US" sz="1600" dirty="0"/>
              <a:t>Service must be provided, but there is some flexibility on methods used</a:t>
            </a:r>
          </a:p>
          <a:p>
            <a:pPr marL="0" indent="0">
              <a:buNone/>
            </a:pPr>
            <a:endParaRPr lang="en-US" sz="1600" dirty="0"/>
          </a:p>
          <a:p>
            <a:r>
              <a:rPr lang="en-US" sz="1600" dirty="0"/>
              <a:t>Volunteers may be used as interpreters and must maintain participant confidentiality</a:t>
            </a:r>
          </a:p>
          <a:p>
            <a:pPr marL="0" indent="0">
              <a:buNone/>
            </a:pPr>
            <a:endParaRPr lang="en-US" sz="1600" dirty="0"/>
          </a:p>
          <a:p>
            <a:r>
              <a:rPr lang="en-US" sz="1600" dirty="0"/>
              <a:t>Children should not be used as interpreters</a:t>
            </a:r>
          </a:p>
          <a:p>
            <a:pPr marL="0" indent="0">
              <a:buNone/>
            </a:pPr>
            <a:endParaRPr lang="en-US" sz="1600" dirty="0"/>
          </a:p>
          <a:p>
            <a:r>
              <a:rPr lang="en-US" sz="1600" dirty="0"/>
              <a:t>There is a potential for discrimination based on national origin when accommodations are not made for LEP individuals</a:t>
            </a:r>
          </a:p>
          <a:p>
            <a:pPr marL="0" indent="0">
              <a:buNone/>
            </a:pPr>
            <a:endParaRPr lang="en-US" sz="1600" dirty="0"/>
          </a:p>
          <a:p>
            <a:r>
              <a:rPr lang="en-US" sz="1600" dirty="0"/>
              <a:t>Visit </a:t>
            </a:r>
            <a:r>
              <a:rPr lang="en-US" sz="1600" dirty="0">
                <a:solidFill>
                  <a:srgbClr val="0070C0"/>
                </a:solidFill>
                <a:hlinkClick r:id="rId2">
                  <a:extLst>
                    <a:ext uri="{A12FA001-AC4F-418D-AE19-62706E023703}">
                      <ahyp:hlinkClr xmlns:ahyp="http://schemas.microsoft.com/office/drawing/2018/hyperlinkcolor" val="tx"/>
                    </a:ext>
                  </a:extLst>
                </a:hlinkClick>
              </a:rPr>
              <a:t>www.lep.gov</a:t>
            </a:r>
            <a:r>
              <a:rPr lang="en-US" sz="1600" dirty="0">
                <a:solidFill>
                  <a:srgbClr val="0070C0"/>
                </a:solidFill>
              </a:rPr>
              <a:t> </a:t>
            </a:r>
            <a:r>
              <a:rPr lang="en-US" sz="1600" dirty="0"/>
              <a:t>for more information</a:t>
            </a:r>
          </a:p>
        </p:txBody>
      </p:sp>
      <p:sp>
        <p:nvSpPr>
          <p:cNvPr id="3" name="Title 2"/>
          <p:cNvSpPr>
            <a:spLocks noGrp="1"/>
          </p:cNvSpPr>
          <p:nvPr>
            <p:ph type="title"/>
          </p:nvPr>
        </p:nvSpPr>
        <p:spPr>
          <a:xfrm>
            <a:off x="533400" y="365125"/>
            <a:ext cx="8001000" cy="701675"/>
          </a:xfrm>
        </p:spPr>
        <p:txBody>
          <a:bodyPr/>
          <a:lstStyle/>
          <a:p>
            <a:r>
              <a:rPr lang="en-US" sz="3600" dirty="0"/>
              <a:t>Limited English Proficiency</a:t>
            </a:r>
          </a:p>
        </p:txBody>
      </p:sp>
    </p:spTree>
    <p:extLst>
      <p:ext uri="{BB962C8B-B14F-4D97-AF65-F5344CB8AC3E}">
        <p14:creationId xmlns:p14="http://schemas.microsoft.com/office/powerpoint/2010/main" val="2670880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0"/>
            <a:ext cx="8001000" cy="4152901"/>
          </a:xfrm>
        </p:spPr>
        <p:txBody>
          <a:bodyPr/>
          <a:lstStyle/>
          <a:p>
            <a:r>
              <a:rPr lang="en-US" sz="1800" dirty="0"/>
              <a:t>Is your distribution site accessible? Consider the parking lot, entrances, exits, hallways, elevators, and restrooms</a:t>
            </a:r>
          </a:p>
          <a:p>
            <a:endParaRPr lang="en-US" sz="1800" dirty="0"/>
          </a:p>
          <a:p>
            <a:r>
              <a:rPr lang="en-US" sz="1800" dirty="0"/>
              <a:t>Do you have access to sign language interpreters or interpreters for non-English languages?</a:t>
            </a:r>
          </a:p>
          <a:p>
            <a:endParaRPr lang="en-US" sz="1800" dirty="0"/>
          </a:p>
          <a:p>
            <a:r>
              <a:rPr lang="en-US" sz="1800" dirty="0"/>
              <a:t>Do you have signage and paperwork in Braille or in non-English languages?</a:t>
            </a:r>
          </a:p>
          <a:p>
            <a:endParaRPr lang="en-US" sz="1800" dirty="0"/>
          </a:p>
          <a:p>
            <a:r>
              <a:rPr lang="en-US" sz="1800" dirty="0"/>
              <a:t>Do you allow service animals in your facility?</a:t>
            </a:r>
          </a:p>
          <a:p>
            <a:endParaRPr lang="en-US" sz="1800" dirty="0"/>
          </a:p>
          <a:p>
            <a:r>
              <a:rPr lang="en-US" sz="1800" dirty="0"/>
              <a:t>Do you provide home delivery?</a:t>
            </a:r>
          </a:p>
        </p:txBody>
      </p:sp>
      <p:sp>
        <p:nvSpPr>
          <p:cNvPr id="3" name="Title 2"/>
          <p:cNvSpPr>
            <a:spLocks noGrp="1"/>
          </p:cNvSpPr>
          <p:nvPr>
            <p:ph type="title"/>
          </p:nvPr>
        </p:nvSpPr>
        <p:spPr>
          <a:xfrm>
            <a:off x="533400" y="365126"/>
            <a:ext cx="8001000" cy="815974"/>
          </a:xfrm>
        </p:spPr>
        <p:txBody>
          <a:bodyPr/>
          <a:lstStyle/>
          <a:p>
            <a:r>
              <a:rPr lang="en-US" sz="4000" dirty="0"/>
              <a:t>Accommodations</a:t>
            </a:r>
          </a:p>
        </p:txBody>
      </p:sp>
    </p:spTree>
    <p:extLst>
      <p:ext uri="{BB962C8B-B14F-4D97-AF65-F5344CB8AC3E}">
        <p14:creationId xmlns:p14="http://schemas.microsoft.com/office/powerpoint/2010/main" val="3026951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47801"/>
            <a:ext cx="8001000" cy="3962399"/>
          </a:xfrm>
        </p:spPr>
        <p:txBody>
          <a:bodyPr/>
          <a:lstStyle/>
          <a:p>
            <a:r>
              <a:rPr lang="en-US" sz="1800" dirty="0"/>
              <a:t>When do I have to translate TEFAP/CSFP applications into another language or place a ramp to gain entry to the building?</a:t>
            </a:r>
          </a:p>
          <a:p>
            <a:endParaRPr lang="en-US" sz="1800" dirty="0"/>
          </a:p>
          <a:p>
            <a:r>
              <a:rPr lang="en-US" sz="1800" dirty="0"/>
              <a:t>Consider the following factors to help make that decision. Keep in mind that shortage of resources does not eliminate meeting this requirement except in cases of extreme hardship.</a:t>
            </a:r>
          </a:p>
          <a:p>
            <a:pPr lvl="1"/>
            <a:r>
              <a:rPr lang="en-US" sz="1800" dirty="0"/>
              <a:t>What is the percentage of disabled/LEP persons being served?</a:t>
            </a:r>
          </a:p>
          <a:p>
            <a:pPr lvl="1"/>
            <a:r>
              <a:rPr lang="en-US" sz="1800" dirty="0"/>
              <a:t>What is the percentage of disabled/LEP persons in the eligible local population?</a:t>
            </a:r>
          </a:p>
          <a:p>
            <a:pPr lvl="1"/>
            <a:r>
              <a:rPr lang="en-US" sz="1800" dirty="0"/>
              <a:t>What is the frequency of disabled/LEP persons contact with program?</a:t>
            </a:r>
          </a:p>
          <a:p>
            <a:pPr lvl="1"/>
            <a:r>
              <a:rPr lang="en-US" sz="1800" dirty="0"/>
              <a:t>How vital is the service to the clients?</a:t>
            </a:r>
          </a:p>
          <a:p>
            <a:pPr lvl="1"/>
            <a:r>
              <a:rPr lang="en-US" sz="1800" dirty="0"/>
              <a:t>What are the agency’s available resources and cost of services?</a:t>
            </a:r>
          </a:p>
        </p:txBody>
      </p:sp>
      <p:sp>
        <p:nvSpPr>
          <p:cNvPr id="3" name="Title 2"/>
          <p:cNvSpPr>
            <a:spLocks noGrp="1"/>
          </p:cNvSpPr>
          <p:nvPr>
            <p:ph type="title"/>
          </p:nvPr>
        </p:nvSpPr>
        <p:spPr>
          <a:xfrm>
            <a:off x="533400" y="365125"/>
            <a:ext cx="8001000" cy="854075"/>
          </a:xfrm>
        </p:spPr>
        <p:txBody>
          <a:bodyPr/>
          <a:lstStyle/>
          <a:p>
            <a:r>
              <a:rPr lang="en-US" sz="4000" dirty="0"/>
              <a:t>What is Reasonable</a:t>
            </a:r>
          </a:p>
        </p:txBody>
      </p:sp>
    </p:spTree>
    <p:extLst>
      <p:ext uri="{BB962C8B-B14F-4D97-AF65-F5344CB8AC3E}">
        <p14:creationId xmlns:p14="http://schemas.microsoft.com/office/powerpoint/2010/main" val="3694867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001000" cy="4343400"/>
          </a:xfrm>
        </p:spPr>
        <p:txBody>
          <a:bodyPr/>
          <a:lstStyle/>
          <a:p>
            <a:pPr>
              <a:spcBef>
                <a:spcPts val="0"/>
              </a:spcBef>
            </a:pPr>
            <a:r>
              <a:rPr lang="en-US" sz="1600" dirty="0"/>
              <a:t>Treat others the way they want to be treated or at least be aware of what that is</a:t>
            </a:r>
          </a:p>
          <a:p>
            <a:pPr>
              <a:spcBef>
                <a:spcPts val="0"/>
              </a:spcBef>
            </a:pPr>
            <a:endParaRPr lang="en-US" sz="1600" dirty="0"/>
          </a:p>
          <a:p>
            <a:pPr>
              <a:spcBef>
                <a:spcPts val="0"/>
              </a:spcBef>
            </a:pPr>
            <a:r>
              <a:rPr lang="en-US" sz="1600" dirty="0"/>
              <a:t>Have a written and posted policy for dealing with unacceptable behavior and conflicts</a:t>
            </a:r>
          </a:p>
          <a:p>
            <a:pPr marL="0" indent="0">
              <a:spcBef>
                <a:spcPts val="0"/>
              </a:spcBef>
              <a:buNone/>
            </a:pPr>
            <a:endParaRPr lang="en-US" sz="1600" dirty="0"/>
          </a:p>
          <a:p>
            <a:pPr>
              <a:spcBef>
                <a:spcPts val="0"/>
              </a:spcBef>
            </a:pPr>
            <a:r>
              <a:rPr lang="en-US" sz="1600" dirty="0"/>
              <a:t>Remain calm</a:t>
            </a:r>
          </a:p>
          <a:p>
            <a:pPr>
              <a:spcBef>
                <a:spcPts val="0"/>
              </a:spcBef>
            </a:pPr>
            <a:endParaRPr lang="en-US" sz="1600" dirty="0"/>
          </a:p>
          <a:p>
            <a:pPr>
              <a:spcBef>
                <a:spcPts val="0"/>
              </a:spcBef>
            </a:pPr>
            <a:r>
              <a:rPr lang="en-US" sz="1600" dirty="0"/>
              <a:t>Listen and really hear the other person</a:t>
            </a:r>
          </a:p>
          <a:p>
            <a:pPr>
              <a:spcBef>
                <a:spcPts val="0"/>
              </a:spcBef>
            </a:pPr>
            <a:endParaRPr lang="en-US" sz="1600" dirty="0"/>
          </a:p>
          <a:p>
            <a:pPr>
              <a:spcBef>
                <a:spcPts val="0"/>
              </a:spcBef>
            </a:pPr>
            <a:r>
              <a:rPr lang="en-US" sz="1600" dirty="0"/>
              <a:t>Ask questions to gather information</a:t>
            </a:r>
          </a:p>
          <a:p>
            <a:pPr>
              <a:spcBef>
                <a:spcPts val="0"/>
              </a:spcBef>
            </a:pPr>
            <a:endParaRPr lang="en-US" sz="1600" dirty="0"/>
          </a:p>
          <a:p>
            <a:pPr>
              <a:spcBef>
                <a:spcPts val="0"/>
              </a:spcBef>
            </a:pPr>
            <a:r>
              <a:rPr lang="en-US" sz="1600" dirty="0"/>
              <a:t>Be empathetic</a:t>
            </a:r>
          </a:p>
          <a:p>
            <a:pPr>
              <a:spcBef>
                <a:spcPts val="0"/>
              </a:spcBef>
            </a:pPr>
            <a:endParaRPr lang="en-US" sz="1600" dirty="0"/>
          </a:p>
          <a:p>
            <a:pPr>
              <a:spcBef>
                <a:spcPts val="0"/>
              </a:spcBef>
            </a:pPr>
            <a:r>
              <a:rPr lang="en-US" sz="1600" dirty="0"/>
              <a:t>Explain situation (rules, expectations)</a:t>
            </a:r>
          </a:p>
          <a:p>
            <a:pPr>
              <a:spcBef>
                <a:spcPts val="0"/>
              </a:spcBef>
            </a:pPr>
            <a:endParaRPr lang="en-US" sz="1600" dirty="0"/>
          </a:p>
          <a:p>
            <a:pPr>
              <a:spcBef>
                <a:spcPts val="0"/>
              </a:spcBef>
            </a:pPr>
            <a:r>
              <a:rPr lang="en-US" sz="1600" dirty="0"/>
              <a:t>Get help, especially if threats or if violence is possible</a:t>
            </a:r>
          </a:p>
        </p:txBody>
      </p:sp>
      <p:sp>
        <p:nvSpPr>
          <p:cNvPr id="3" name="Title 2"/>
          <p:cNvSpPr>
            <a:spLocks noGrp="1"/>
          </p:cNvSpPr>
          <p:nvPr>
            <p:ph type="title"/>
          </p:nvPr>
        </p:nvSpPr>
        <p:spPr>
          <a:xfrm>
            <a:off x="533400" y="365125"/>
            <a:ext cx="8001000" cy="777875"/>
          </a:xfrm>
        </p:spPr>
        <p:txBody>
          <a:bodyPr/>
          <a:lstStyle/>
          <a:p>
            <a:r>
              <a:rPr lang="en-US" sz="3600" dirty="0"/>
              <a:t>Conflict Resolution</a:t>
            </a:r>
          </a:p>
        </p:txBody>
      </p:sp>
    </p:spTree>
    <p:extLst>
      <p:ext uri="{BB962C8B-B14F-4D97-AF65-F5344CB8AC3E}">
        <p14:creationId xmlns:p14="http://schemas.microsoft.com/office/powerpoint/2010/main" val="161747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500" y="1447800"/>
            <a:ext cx="8001000" cy="3962400"/>
          </a:xfrm>
        </p:spPr>
        <p:txBody>
          <a:bodyPr/>
          <a:lstStyle/>
          <a:p>
            <a:r>
              <a:rPr lang="en-US" sz="1600" dirty="0"/>
              <a:t>Treat everyone with dignity and respect and make people feel welcomed</a:t>
            </a:r>
          </a:p>
          <a:p>
            <a:endParaRPr lang="en-US" sz="1600" dirty="0"/>
          </a:p>
          <a:p>
            <a:r>
              <a:rPr lang="en-US" sz="1600" dirty="0"/>
              <a:t>Be patient and polite</a:t>
            </a:r>
          </a:p>
          <a:p>
            <a:endParaRPr lang="en-US" sz="1600" dirty="0"/>
          </a:p>
          <a:p>
            <a:r>
              <a:rPr lang="en-US" sz="1600" dirty="0"/>
              <a:t>Make sure all clients receive equal treatment and service</a:t>
            </a:r>
          </a:p>
          <a:p>
            <a:pPr lvl="1"/>
            <a:r>
              <a:rPr lang="en-US" sz="1600" dirty="0"/>
              <a:t>Equal does not mean identical</a:t>
            </a:r>
          </a:p>
          <a:p>
            <a:pPr lvl="1"/>
            <a:r>
              <a:rPr lang="en-US" sz="1600" dirty="0"/>
              <a:t>For example, one participant receives corn, another receives green beans</a:t>
            </a:r>
          </a:p>
          <a:p>
            <a:pPr lvl="1"/>
            <a:r>
              <a:rPr lang="en-US" sz="1600" dirty="0"/>
              <a:t>Staff or volunteers who need services should follow the same rules as clients </a:t>
            </a:r>
          </a:p>
          <a:p>
            <a:pPr lvl="1"/>
            <a:endParaRPr lang="en-US" sz="1600" dirty="0"/>
          </a:p>
          <a:p>
            <a:r>
              <a:rPr lang="en-US" sz="1600" dirty="0"/>
              <a:t>Do not do special favors for a client if you are not prepared to do the same favor for all clients</a:t>
            </a:r>
          </a:p>
          <a:p>
            <a:pPr lvl="1"/>
            <a:r>
              <a:rPr lang="en-US" sz="1600" dirty="0"/>
              <a:t>Disabilities and language needs are not considered special favors since they are required</a:t>
            </a:r>
          </a:p>
        </p:txBody>
      </p:sp>
      <p:sp>
        <p:nvSpPr>
          <p:cNvPr id="3" name="Title 2"/>
          <p:cNvSpPr>
            <a:spLocks noGrp="1"/>
          </p:cNvSpPr>
          <p:nvPr>
            <p:ph type="title"/>
          </p:nvPr>
        </p:nvSpPr>
        <p:spPr>
          <a:xfrm>
            <a:off x="533400" y="365125"/>
            <a:ext cx="8001000" cy="777875"/>
          </a:xfrm>
        </p:spPr>
        <p:txBody>
          <a:bodyPr/>
          <a:lstStyle/>
          <a:p>
            <a:r>
              <a:rPr lang="en-US" sz="3600" dirty="0"/>
              <a:t>Customer Service</a:t>
            </a:r>
          </a:p>
        </p:txBody>
      </p:sp>
    </p:spTree>
    <p:extLst>
      <p:ext uri="{BB962C8B-B14F-4D97-AF65-F5344CB8AC3E}">
        <p14:creationId xmlns:p14="http://schemas.microsoft.com/office/powerpoint/2010/main" val="767347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371601"/>
            <a:ext cx="8001000" cy="4735584"/>
          </a:xfrm>
        </p:spPr>
        <p:txBody>
          <a:bodyPr/>
          <a:lstStyle/>
          <a:p>
            <a:r>
              <a:rPr lang="en-US" sz="1800" dirty="0"/>
              <a:t>Smile </a:t>
            </a:r>
          </a:p>
          <a:p>
            <a:endParaRPr lang="en-US" sz="1800" dirty="0"/>
          </a:p>
          <a:p>
            <a:r>
              <a:rPr lang="en-US" sz="1800" dirty="0"/>
              <a:t>Know and be able to explain policy and rules that must be followed</a:t>
            </a:r>
          </a:p>
          <a:p>
            <a:endParaRPr lang="en-US" sz="1800" dirty="0"/>
          </a:p>
          <a:p>
            <a:r>
              <a:rPr lang="en-US" sz="1800" dirty="0"/>
              <a:t>Don’t be afraid to apologize</a:t>
            </a:r>
          </a:p>
          <a:p>
            <a:endParaRPr lang="en-US" sz="1800" dirty="0"/>
          </a:p>
          <a:p>
            <a:r>
              <a:rPr lang="en-US" sz="1800" dirty="0"/>
              <a:t>Do not treat people differently based on race, color, national origin, age, sex, or disability</a:t>
            </a:r>
          </a:p>
          <a:p>
            <a:endParaRPr lang="en-US" sz="1800" dirty="0"/>
          </a:p>
          <a:p>
            <a:r>
              <a:rPr lang="en-US" sz="1800" dirty="0"/>
              <a:t>Do not impose policies that unfairly impact certain groups</a:t>
            </a:r>
          </a:p>
          <a:p>
            <a:endParaRPr lang="en-US" sz="1800" dirty="0"/>
          </a:p>
          <a:p>
            <a:r>
              <a:rPr lang="en-US" sz="1800" dirty="0"/>
              <a:t>Do not retaliate against anyone who files a complaint (or their family, friends or employees who cooperate with a civil right investigation)</a:t>
            </a:r>
          </a:p>
          <a:p>
            <a:endParaRPr lang="en-US" sz="1600" dirty="0"/>
          </a:p>
        </p:txBody>
      </p:sp>
      <p:sp>
        <p:nvSpPr>
          <p:cNvPr id="3" name="Title 2"/>
          <p:cNvSpPr>
            <a:spLocks noGrp="1"/>
          </p:cNvSpPr>
          <p:nvPr>
            <p:ph type="title"/>
          </p:nvPr>
        </p:nvSpPr>
        <p:spPr>
          <a:xfrm>
            <a:off x="533400" y="365125"/>
            <a:ext cx="8001000" cy="800099"/>
          </a:xfrm>
        </p:spPr>
        <p:txBody>
          <a:bodyPr/>
          <a:lstStyle/>
          <a:p>
            <a:r>
              <a:rPr lang="en-US" sz="3600" dirty="0"/>
              <a:t>Customer Service continued</a:t>
            </a:r>
          </a:p>
        </p:txBody>
      </p:sp>
      <p:pic>
        <p:nvPicPr>
          <p:cNvPr id="5" name="Picture 4" descr="File:Yellow Happy.jp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1172215"/>
            <a:ext cx="800099" cy="800099"/>
          </a:xfrm>
          <a:prstGeom prst="rect">
            <a:avLst/>
          </a:prstGeom>
        </p:spPr>
      </p:pic>
    </p:spTree>
    <p:extLst>
      <p:ext uri="{BB962C8B-B14F-4D97-AF65-F5344CB8AC3E}">
        <p14:creationId xmlns:p14="http://schemas.microsoft.com/office/powerpoint/2010/main" val="462894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371600"/>
            <a:ext cx="8001000" cy="4381501"/>
          </a:xfrm>
        </p:spPr>
        <p:txBody>
          <a:bodyPr/>
          <a:lstStyle/>
          <a:p>
            <a:pPr marL="0" indent="0">
              <a:buNone/>
            </a:pPr>
            <a:r>
              <a:rPr lang="en-US" sz="1800" dirty="0"/>
              <a:t>In order to minimize the risk of a civil rights discrimination complaint, ask yourself the following questions each time an applicant and/or participant comes to your program:</a:t>
            </a:r>
          </a:p>
          <a:p>
            <a:endParaRPr lang="en-US" sz="1800" dirty="0"/>
          </a:p>
          <a:p>
            <a:pPr lvl="1">
              <a:buFont typeface="Arial" panose="020B0604020202020204" pitchFamily="34" charset="0"/>
              <a:buChar char="•"/>
            </a:pPr>
            <a:r>
              <a:rPr lang="en-US" sz="1800" dirty="0"/>
              <a:t>Am I treating this person in the same manner as I treat others?</a:t>
            </a:r>
          </a:p>
          <a:p>
            <a:pPr lvl="1">
              <a:buFont typeface="Arial" panose="020B0604020202020204" pitchFamily="34" charset="0"/>
              <a:buChar char="•"/>
            </a:pPr>
            <a:r>
              <a:rPr lang="en-US" sz="1800" dirty="0"/>
              <a:t>Have I clearly explained to this person what information I need to make a determination on the application?</a:t>
            </a:r>
          </a:p>
          <a:p>
            <a:pPr lvl="1">
              <a:buFont typeface="Arial" panose="020B0604020202020204" pitchFamily="34" charset="0"/>
              <a:buChar char="•"/>
            </a:pPr>
            <a:r>
              <a:rPr lang="en-US" sz="1800" dirty="0"/>
              <a:t>Have I given this person the opportunity to clarify all relevant factors or inconsistencies?</a:t>
            </a:r>
          </a:p>
          <a:p>
            <a:pPr lvl="1">
              <a:buFont typeface="Arial" panose="020B0604020202020204" pitchFamily="34" charset="0"/>
              <a:buChar char="•"/>
            </a:pPr>
            <a:r>
              <a:rPr lang="en-US" sz="1800" dirty="0"/>
              <a:t>Have I provided the person the information they need to make necessary decisions?</a:t>
            </a:r>
          </a:p>
          <a:p>
            <a:pPr lvl="1">
              <a:buFont typeface="Arial" panose="020B0604020202020204" pitchFamily="34" charset="0"/>
              <a:buChar char="•"/>
            </a:pPr>
            <a:r>
              <a:rPr lang="en-US" sz="1800" dirty="0"/>
              <a:t>Am I treating this person as I would wish to be treated?</a:t>
            </a:r>
          </a:p>
        </p:txBody>
      </p:sp>
      <p:sp>
        <p:nvSpPr>
          <p:cNvPr id="3" name="Title 2"/>
          <p:cNvSpPr>
            <a:spLocks noGrp="1"/>
          </p:cNvSpPr>
          <p:nvPr>
            <p:ph type="title"/>
          </p:nvPr>
        </p:nvSpPr>
        <p:spPr>
          <a:xfrm>
            <a:off x="533400" y="365125"/>
            <a:ext cx="8001000" cy="625475"/>
          </a:xfrm>
        </p:spPr>
        <p:txBody>
          <a:bodyPr/>
          <a:lstStyle/>
          <a:p>
            <a:r>
              <a:rPr lang="en-US" sz="3200" dirty="0"/>
              <a:t>Customer Service Final Thoughts</a:t>
            </a:r>
          </a:p>
        </p:txBody>
      </p:sp>
    </p:spTree>
    <p:extLst>
      <p:ext uri="{BB962C8B-B14F-4D97-AF65-F5344CB8AC3E}">
        <p14:creationId xmlns:p14="http://schemas.microsoft.com/office/powerpoint/2010/main" val="2733396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001000" cy="3771901"/>
          </a:xfrm>
        </p:spPr>
        <p:txBody>
          <a:bodyPr/>
          <a:lstStyle/>
          <a:p>
            <a:r>
              <a:rPr lang="en-US" sz="1600" dirty="0"/>
              <a:t>USDA Regulations (7 CFR 16) require equal opportunity for Faith Based Organizations (FBO’s) and Community Based Organizations (CBO’s)</a:t>
            </a:r>
          </a:p>
          <a:p>
            <a:endParaRPr lang="en-US" sz="1600" dirty="0"/>
          </a:p>
          <a:p>
            <a:r>
              <a:rPr lang="en-US" sz="1600" dirty="0"/>
              <a:t>Discrimination is prohibited on the basis of religion or religious belief or character</a:t>
            </a:r>
          </a:p>
          <a:p>
            <a:endParaRPr lang="en-US" sz="1600" dirty="0"/>
          </a:p>
          <a:p>
            <a:r>
              <a:rPr lang="en-US" sz="1600" dirty="0"/>
              <a:t>FBOs can use facilities for USDA food distribution without removing religious art or symbols</a:t>
            </a:r>
          </a:p>
          <a:p>
            <a:endParaRPr lang="en-US" sz="1600" dirty="0"/>
          </a:p>
          <a:p>
            <a:r>
              <a:rPr lang="en-US" sz="1600" dirty="0"/>
              <a:t>Religious organizations may not use USDA funds or supplies to support worship, religious instruction, or proselytization (attempt to convert)</a:t>
            </a:r>
          </a:p>
          <a:p>
            <a:endParaRPr lang="en-US" sz="1600" dirty="0"/>
          </a:p>
          <a:p>
            <a:r>
              <a:rPr lang="en-US" sz="1600" dirty="0"/>
              <a:t>Religious schools can consider religion in admission practices and required curriculum</a:t>
            </a:r>
          </a:p>
        </p:txBody>
      </p:sp>
      <p:sp>
        <p:nvSpPr>
          <p:cNvPr id="3" name="Title 2"/>
          <p:cNvSpPr>
            <a:spLocks noGrp="1"/>
          </p:cNvSpPr>
          <p:nvPr>
            <p:ph type="title"/>
          </p:nvPr>
        </p:nvSpPr>
        <p:spPr>
          <a:xfrm>
            <a:off x="533400" y="365125"/>
            <a:ext cx="8001000" cy="1082675"/>
          </a:xfrm>
        </p:spPr>
        <p:txBody>
          <a:bodyPr/>
          <a:lstStyle/>
          <a:p>
            <a:r>
              <a:rPr lang="en-US" sz="3200" dirty="0"/>
              <a:t>Equal Opportunity for </a:t>
            </a:r>
            <a:br>
              <a:rPr lang="en-US" sz="3200" dirty="0"/>
            </a:br>
            <a:r>
              <a:rPr lang="en-US" sz="3200" dirty="0"/>
              <a:t>Religious Organizations</a:t>
            </a:r>
          </a:p>
        </p:txBody>
      </p:sp>
    </p:spTree>
    <p:extLst>
      <p:ext uri="{BB962C8B-B14F-4D97-AF65-F5344CB8AC3E}">
        <p14:creationId xmlns:p14="http://schemas.microsoft.com/office/powerpoint/2010/main" val="2059594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84375"/>
            <a:ext cx="8001000" cy="2247900"/>
          </a:xfrm>
        </p:spPr>
        <p:txBody>
          <a:bodyPr/>
          <a:lstStyle/>
          <a:p>
            <a:pPr marL="0" indent="0">
              <a:buNone/>
              <a:defRPr/>
            </a:pPr>
            <a:r>
              <a:rPr lang="en-US" altLang="en-US" sz="1800" dirty="0"/>
              <a:t>TEFAP providers must:</a:t>
            </a:r>
          </a:p>
          <a:p>
            <a:pPr lvl="1"/>
            <a:r>
              <a:rPr lang="en-US" altLang="en-US" sz="1800" dirty="0"/>
              <a:t>Post written notice in a prominent place</a:t>
            </a:r>
          </a:p>
          <a:p>
            <a:pPr lvl="1"/>
            <a:r>
              <a:rPr lang="en-US" altLang="en-US" sz="1800" dirty="0"/>
              <a:t>Refer a participant to an alternate provider if available</a:t>
            </a:r>
          </a:p>
          <a:p>
            <a:pPr lvl="1"/>
            <a:r>
              <a:rPr lang="en-US" altLang="en-US" sz="1800" dirty="0"/>
              <a:t>Ensure the participant has no objection to the alternate provider</a:t>
            </a:r>
          </a:p>
          <a:p>
            <a:pPr marL="57150" indent="0">
              <a:buNone/>
            </a:pPr>
            <a:endParaRPr lang="en-US" altLang="en-US" sz="1800" dirty="0"/>
          </a:p>
          <a:p>
            <a:pPr marL="57150" indent="0">
              <a:buNone/>
            </a:pPr>
            <a:r>
              <a:rPr lang="en-US" altLang="en-US" sz="1800" dirty="0"/>
              <a:t>Obtain the written notice and referral letter from your food bank</a:t>
            </a:r>
          </a:p>
          <a:p>
            <a:pPr marL="0" indent="0">
              <a:buNone/>
            </a:pPr>
            <a:endParaRPr lang="en-US" sz="2400" dirty="0"/>
          </a:p>
        </p:txBody>
      </p:sp>
      <p:sp>
        <p:nvSpPr>
          <p:cNvPr id="3" name="Title 2"/>
          <p:cNvSpPr>
            <a:spLocks noGrp="1"/>
          </p:cNvSpPr>
          <p:nvPr>
            <p:ph type="title"/>
          </p:nvPr>
        </p:nvSpPr>
        <p:spPr>
          <a:xfrm>
            <a:off x="533400" y="365125"/>
            <a:ext cx="8001000" cy="701675"/>
          </a:xfrm>
        </p:spPr>
        <p:txBody>
          <a:bodyPr/>
          <a:lstStyle/>
          <a:p>
            <a:r>
              <a:rPr lang="en-US" sz="3200" dirty="0"/>
              <a:t>Religious or Faith-Based Organizations</a:t>
            </a:r>
          </a:p>
        </p:txBody>
      </p:sp>
    </p:spTree>
    <p:extLst>
      <p:ext uri="{BB962C8B-B14F-4D97-AF65-F5344CB8AC3E}">
        <p14:creationId xmlns:p14="http://schemas.microsoft.com/office/powerpoint/2010/main" val="2450185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500" y="1981200"/>
            <a:ext cx="8001000" cy="2652711"/>
          </a:xfrm>
        </p:spPr>
        <p:txBody>
          <a:bodyPr/>
          <a:lstStyle/>
          <a:p>
            <a:r>
              <a:rPr lang="en-US" sz="1800" dirty="0"/>
              <a:t>Be sure to sign a document indicating that you participated in Civil Rights training</a:t>
            </a:r>
          </a:p>
          <a:p>
            <a:endParaRPr lang="en-US" sz="1800" dirty="0"/>
          </a:p>
          <a:p>
            <a:r>
              <a:rPr lang="en-US" sz="1800" dirty="0"/>
              <a:t>Talk to your food bank if you have questions about the information included in this presentation</a:t>
            </a:r>
          </a:p>
          <a:p>
            <a:endParaRPr lang="en-US" sz="1800" dirty="0"/>
          </a:p>
          <a:p>
            <a:r>
              <a:rPr lang="en-US" sz="1800" dirty="0"/>
              <a:t>Thank you for completing your Civil Rights training</a:t>
            </a:r>
          </a:p>
        </p:txBody>
      </p:sp>
      <p:sp>
        <p:nvSpPr>
          <p:cNvPr id="3" name="Title 2"/>
          <p:cNvSpPr>
            <a:spLocks noGrp="1"/>
          </p:cNvSpPr>
          <p:nvPr>
            <p:ph type="title"/>
          </p:nvPr>
        </p:nvSpPr>
        <p:spPr/>
        <p:txBody>
          <a:bodyPr/>
          <a:lstStyle/>
          <a:p>
            <a:r>
              <a:rPr lang="en-US" sz="4000" dirty="0"/>
              <a:t>Civil Rights Final Steps</a:t>
            </a:r>
          </a:p>
        </p:txBody>
      </p:sp>
    </p:spTree>
    <p:extLst>
      <p:ext uri="{BB962C8B-B14F-4D97-AF65-F5344CB8AC3E}">
        <p14:creationId xmlns:p14="http://schemas.microsoft.com/office/powerpoint/2010/main" val="395939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714499"/>
            <a:ext cx="8001000" cy="4000501"/>
          </a:xfrm>
        </p:spPr>
        <p:txBody>
          <a:bodyPr/>
          <a:lstStyle/>
          <a:p>
            <a:r>
              <a:rPr lang="en-US" sz="1800" dirty="0"/>
              <a:t>To provide equal treatment for all applicants and program recipients</a:t>
            </a:r>
          </a:p>
          <a:p>
            <a:pPr marL="0" indent="0">
              <a:buNone/>
            </a:pPr>
            <a:endParaRPr lang="en-US" sz="1800" dirty="0"/>
          </a:p>
          <a:p>
            <a:r>
              <a:rPr lang="en-US" sz="1800" dirty="0"/>
              <a:t>To provide clients with knowledge of their rights and responsibilities as a program recipient</a:t>
            </a:r>
          </a:p>
          <a:p>
            <a:pPr marL="0" indent="0">
              <a:buNone/>
            </a:pPr>
            <a:endParaRPr lang="en-US" sz="1800" dirty="0"/>
          </a:p>
          <a:p>
            <a:r>
              <a:rPr lang="en-US" sz="1800" dirty="0"/>
              <a:t>To eliminate barriers that prevent or deter people from receiving benefits</a:t>
            </a:r>
          </a:p>
          <a:p>
            <a:endParaRPr lang="en-US" sz="1800" dirty="0"/>
          </a:p>
          <a:p>
            <a:r>
              <a:rPr lang="en-US" sz="1800" dirty="0"/>
              <a:t>To promote dignity and respect for everyone</a:t>
            </a:r>
          </a:p>
          <a:p>
            <a:endParaRPr lang="en-US" sz="1800" dirty="0"/>
          </a:p>
          <a:p>
            <a:pPr marL="0" indent="0" algn="ctr">
              <a:buNone/>
            </a:pPr>
            <a:r>
              <a:rPr lang="en-US" sz="1800" b="1" dirty="0">
                <a:solidFill>
                  <a:srgbClr val="0AA8CB"/>
                </a:solidFill>
              </a:rPr>
              <a:t>All front-line workers, including volunteers and supervisors, </a:t>
            </a:r>
          </a:p>
          <a:p>
            <a:pPr marL="0" indent="0" algn="ctr">
              <a:buNone/>
            </a:pPr>
            <a:r>
              <a:rPr lang="en-US" sz="1800" b="1" u="sng" dirty="0">
                <a:solidFill>
                  <a:srgbClr val="0AA8CB"/>
                </a:solidFill>
              </a:rPr>
              <a:t>must</a:t>
            </a:r>
            <a:r>
              <a:rPr lang="en-US" sz="1800" b="1" dirty="0">
                <a:solidFill>
                  <a:srgbClr val="0AA8CB"/>
                </a:solidFill>
              </a:rPr>
              <a:t> receive annual civil rights training.</a:t>
            </a:r>
          </a:p>
        </p:txBody>
      </p:sp>
      <p:sp>
        <p:nvSpPr>
          <p:cNvPr id="3" name="Title 2"/>
          <p:cNvSpPr>
            <a:spLocks noGrp="1"/>
          </p:cNvSpPr>
          <p:nvPr>
            <p:ph type="title"/>
          </p:nvPr>
        </p:nvSpPr>
        <p:spPr/>
        <p:txBody>
          <a:bodyPr/>
          <a:lstStyle/>
          <a:p>
            <a:r>
              <a:rPr lang="en-US" sz="4000" dirty="0"/>
              <a:t>Goals of Civil Rights Training</a:t>
            </a:r>
          </a:p>
        </p:txBody>
      </p:sp>
    </p:spTree>
    <p:extLst>
      <p:ext uri="{BB962C8B-B14F-4D97-AF65-F5344CB8AC3E}">
        <p14:creationId xmlns:p14="http://schemas.microsoft.com/office/powerpoint/2010/main" val="976433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2A588F-FAB3-F2E1-9D03-532B9AE8A0A7}"/>
              </a:ext>
            </a:extLst>
          </p:cNvPr>
          <p:cNvSpPr>
            <a:spLocks noGrp="1"/>
          </p:cNvSpPr>
          <p:nvPr>
            <p:ph idx="1"/>
          </p:nvPr>
        </p:nvSpPr>
        <p:spPr>
          <a:xfrm>
            <a:off x="571500" y="1371600"/>
            <a:ext cx="8001000" cy="4876801"/>
          </a:xfrm>
        </p:spPr>
        <p:txBody>
          <a:bodyPr/>
          <a:lstStyle/>
          <a:p>
            <a:r>
              <a:rPr lang="en-US" sz="1800" dirty="0"/>
              <a:t>Nondiscrimination statement (NDS) changed on 5/5/22, to include: </a:t>
            </a:r>
          </a:p>
          <a:p>
            <a:pPr lvl="1"/>
            <a:r>
              <a:rPr lang="en-US" sz="1400" dirty="0"/>
              <a:t>Gender identity and sexual orientation</a:t>
            </a:r>
          </a:p>
          <a:p>
            <a:pPr lvl="1"/>
            <a:endParaRPr lang="en-US" sz="1400" dirty="0"/>
          </a:p>
          <a:p>
            <a:r>
              <a:rPr lang="en-US" sz="1800" dirty="0"/>
              <a:t>Websites must be updated by 8/5/22, to include the new NDS</a:t>
            </a:r>
          </a:p>
          <a:p>
            <a:pPr lvl="1"/>
            <a:r>
              <a:rPr lang="en-US" sz="1400" dirty="0">
                <a:solidFill>
                  <a:srgbClr val="0070C0"/>
                </a:solidFill>
                <a:hlinkClick r:id="rId2">
                  <a:extLst>
                    <a:ext uri="{A12FA001-AC4F-418D-AE19-62706E023703}">
                      <ahyp:hlinkClr xmlns:ahyp="http://schemas.microsoft.com/office/drawing/2018/hyperlinkcolor" val="tx"/>
                    </a:ext>
                  </a:extLst>
                </a:hlinkClick>
              </a:rPr>
              <a:t>https://www.fns.usda.gov/civil-rights/usda-nondiscrimination-statement-other-fns-programs</a:t>
            </a:r>
            <a:endParaRPr lang="en-US" sz="1400" dirty="0">
              <a:solidFill>
                <a:srgbClr val="0070C0"/>
              </a:solidFill>
            </a:endParaRPr>
          </a:p>
          <a:p>
            <a:pPr lvl="1"/>
            <a:endParaRPr lang="en-US" sz="1400" dirty="0">
              <a:solidFill>
                <a:srgbClr val="0070C0"/>
              </a:solidFill>
            </a:endParaRPr>
          </a:p>
          <a:p>
            <a:r>
              <a:rPr lang="en-US" sz="1800" dirty="0"/>
              <a:t>Documents, pamphlets, brochures, etc., using 2015 NDS must be updated when current supply on hand is exhausted or by 9/30/23</a:t>
            </a:r>
          </a:p>
          <a:p>
            <a:endParaRPr lang="en-US" sz="1800" dirty="0"/>
          </a:p>
          <a:p>
            <a:r>
              <a:rPr lang="en-US" sz="1800" dirty="0"/>
              <a:t>All new printing must use the 2022 NDS</a:t>
            </a:r>
          </a:p>
          <a:p>
            <a:endParaRPr lang="en-US" sz="1800" dirty="0"/>
          </a:p>
          <a:p>
            <a:r>
              <a:rPr lang="en-US" sz="1800" dirty="0"/>
              <a:t>And Justice for All Posters: </a:t>
            </a:r>
          </a:p>
          <a:p>
            <a:pPr lvl="1"/>
            <a:r>
              <a:rPr lang="en-US" sz="1400" dirty="0"/>
              <a:t>Current poster must not be removed until replaced with the new poster.  </a:t>
            </a:r>
          </a:p>
          <a:p>
            <a:pPr lvl="2"/>
            <a:r>
              <a:rPr lang="en-US" sz="1000" dirty="0"/>
              <a:t>Your food bank will provide the poster when they receive them</a:t>
            </a:r>
          </a:p>
          <a:p>
            <a:pPr lvl="1"/>
            <a:r>
              <a:rPr lang="en-US" sz="1400" dirty="0"/>
              <a:t>The new poster is dated April 2022</a:t>
            </a:r>
            <a:endParaRPr lang="en-US" sz="1000" dirty="0"/>
          </a:p>
          <a:p>
            <a:endParaRPr lang="en-US" sz="1800" dirty="0"/>
          </a:p>
          <a:p>
            <a:endParaRPr lang="en-US" sz="1800" dirty="0"/>
          </a:p>
          <a:p>
            <a:endParaRPr lang="en-US" sz="1800" dirty="0">
              <a:solidFill>
                <a:srgbClr val="0070C0"/>
              </a:solidFill>
            </a:endParaRPr>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p:txBody>
      </p:sp>
      <p:sp>
        <p:nvSpPr>
          <p:cNvPr id="3" name="Title 2">
            <a:extLst>
              <a:ext uri="{FF2B5EF4-FFF2-40B4-BE49-F238E27FC236}">
                <a16:creationId xmlns:a16="http://schemas.microsoft.com/office/drawing/2014/main" id="{F71F71B9-18F8-334E-D6FD-4898CE58DF18}"/>
              </a:ext>
            </a:extLst>
          </p:cNvPr>
          <p:cNvSpPr>
            <a:spLocks noGrp="1"/>
          </p:cNvSpPr>
          <p:nvPr>
            <p:ph type="title"/>
          </p:nvPr>
        </p:nvSpPr>
        <p:spPr>
          <a:xfrm>
            <a:off x="533400" y="365125"/>
            <a:ext cx="8001000" cy="777875"/>
          </a:xfrm>
        </p:spPr>
        <p:txBody>
          <a:bodyPr/>
          <a:lstStyle/>
          <a:p>
            <a:r>
              <a:rPr lang="en-US" sz="3600" dirty="0"/>
              <a:t>2022 Changes </a:t>
            </a:r>
          </a:p>
        </p:txBody>
      </p:sp>
    </p:spTree>
    <p:extLst>
      <p:ext uri="{BB962C8B-B14F-4D97-AF65-F5344CB8AC3E}">
        <p14:creationId xmlns:p14="http://schemas.microsoft.com/office/powerpoint/2010/main" val="2271488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714499"/>
            <a:ext cx="8001000" cy="3771901"/>
          </a:xfrm>
        </p:spPr>
        <p:txBody>
          <a:bodyPr/>
          <a:lstStyle/>
          <a:p>
            <a:r>
              <a:rPr lang="en-US" sz="1800" dirty="0"/>
              <a:t>Knowledge of civil rights applies to most areas of food distribution programs</a:t>
            </a:r>
          </a:p>
          <a:p>
            <a:endParaRPr lang="en-US" sz="1800" dirty="0"/>
          </a:p>
          <a:p>
            <a:r>
              <a:rPr lang="en-US" sz="1800" dirty="0"/>
              <a:t>All employees and volunteers who work directly with program applicants and/or recipients (and their supervisors) need to be aware of civil rights requirements</a:t>
            </a:r>
          </a:p>
          <a:p>
            <a:endParaRPr lang="en-US" sz="1800" dirty="0"/>
          </a:p>
          <a:p>
            <a:r>
              <a:rPr lang="en-US" sz="1800" dirty="0"/>
              <a:t>Training must be conducted annually </a:t>
            </a:r>
          </a:p>
          <a:p>
            <a:pPr marL="0" indent="0">
              <a:buNone/>
            </a:pPr>
            <a:endParaRPr lang="en-US" sz="1800" dirty="0"/>
          </a:p>
          <a:p>
            <a:r>
              <a:rPr lang="en-US" sz="1800" dirty="0"/>
              <a:t>Documentation of training completion must be kept for three years plus the current fiscal year  </a:t>
            </a:r>
          </a:p>
        </p:txBody>
      </p:sp>
      <p:sp>
        <p:nvSpPr>
          <p:cNvPr id="3" name="Title 2"/>
          <p:cNvSpPr>
            <a:spLocks noGrp="1"/>
          </p:cNvSpPr>
          <p:nvPr>
            <p:ph type="title"/>
          </p:nvPr>
        </p:nvSpPr>
        <p:spPr/>
        <p:txBody>
          <a:bodyPr/>
          <a:lstStyle/>
          <a:p>
            <a:r>
              <a:rPr lang="en-US" sz="4000" dirty="0"/>
              <a:t>Annual Training</a:t>
            </a:r>
          </a:p>
        </p:txBody>
      </p:sp>
    </p:spTree>
    <p:extLst>
      <p:ext uri="{BB962C8B-B14F-4D97-AF65-F5344CB8AC3E}">
        <p14:creationId xmlns:p14="http://schemas.microsoft.com/office/powerpoint/2010/main" val="2130171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06456458"/>
              </p:ext>
            </p:extLst>
          </p:nvPr>
        </p:nvGraphicFramePr>
        <p:xfrm>
          <a:off x="1104900" y="1377833"/>
          <a:ext cx="6934200" cy="3733800"/>
        </p:xfrm>
        <a:graphic>
          <a:graphicData uri="http://schemas.openxmlformats.org/drawingml/2006/table">
            <a:tbl>
              <a:tblPr firstRow="1" bandRow="1">
                <a:tableStyleId>{073A0DAA-6AF3-43AB-8588-CEC1D06C72B9}</a:tableStyleId>
              </a:tblPr>
              <a:tblGrid>
                <a:gridCol w="4220817">
                  <a:extLst>
                    <a:ext uri="{9D8B030D-6E8A-4147-A177-3AD203B41FA5}">
                      <a16:colId xmlns:a16="http://schemas.microsoft.com/office/drawing/2014/main" val="2863505818"/>
                    </a:ext>
                  </a:extLst>
                </a:gridCol>
                <a:gridCol w="2713383">
                  <a:extLst>
                    <a:ext uri="{9D8B030D-6E8A-4147-A177-3AD203B41FA5}">
                      <a16:colId xmlns:a16="http://schemas.microsoft.com/office/drawing/2014/main" val="4141161220"/>
                    </a:ext>
                  </a:extLst>
                </a:gridCol>
              </a:tblGrid>
              <a:tr h="340009">
                <a:tc>
                  <a:txBody>
                    <a:bodyPr/>
                    <a:lstStyle/>
                    <a:p>
                      <a:r>
                        <a:rPr lang="en-US" b="1" dirty="0">
                          <a:ln>
                            <a:solidFill>
                              <a:sysClr val="windowText" lastClr="000000"/>
                            </a:solidFill>
                          </a:ln>
                          <a:solidFill>
                            <a:sysClr val="windowText" lastClr="000000"/>
                          </a:solidFill>
                        </a:rPr>
                        <a:t>Civil</a:t>
                      </a:r>
                      <a:r>
                        <a:rPr lang="en-US" b="1" baseline="0" dirty="0">
                          <a:ln>
                            <a:solidFill>
                              <a:sysClr val="windowText" lastClr="000000"/>
                            </a:solidFill>
                          </a:ln>
                          <a:solidFill>
                            <a:sysClr val="windowText" lastClr="000000"/>
                          </a:solidFill>
                        </a:rPr>
                        <a:t> Rights Laws</a:t>
                      </a:r>
                      <a:endParaRPr lang="en-US" b="1" dirty="0">
                        <a:ln>
                          <a:solidFill>
                            <a:sysClr val="windowText" lastClr="000000"/>
                          </a:solidFill>
                        </a:ln>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ln>
                            <a:solidFill>
                              <a:sysClr val="windowText" lastClr="000000"/>
                            </a:solidFill>
                          </a:ln>
                          <a:solidFill>
                            <a:sysClr val="windowText" lastClr="000000"/>
                          </a:solidFill>
                        </a:rPr>
                        <a:t>Protected Classes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9798863"/>
                  </a:ext>
                </a:extLst>
              </a:tr>
              <a:tr h="680014">
                <a:tc>
                  <a:txBody>
                    <a:bodyPr/>
                    <a:lstStyle/>
                    <a:p>
                      <a:r>
                        <a:rPr lang="en-US" sz="1400" dirty="0">
                          <a:ln>
                            <a:solidFill>
                              <a:sysClr val="windowText" lastClr="000000"/>
                            </a:solidFill>
                          </a:ln>
                          <a:solidFill>
                            <a:sysClr val="windowText" lastClr="000000"/>
                          </a:solidFill>
                        </a:rPr>
                        <a:t>Title VI – Civil Rights Act of 1964</a:t>
                      </a:r>
                    </a:p>
                    <a:p>
                      <a:r>
                        <a:rPr lang="en-US" sz="1400" dirty="0">
                          <a:ln>
                            <a:solidFill>
                              <a:sysClr val="windowText" lastClr="000000"/>
                            </a:solidFill>
                          </a:ln>
                          <a:solidFill>
                            <a:sysClr val="windowText" lastClr="000000"/>
                          </a:solidFill>
                        </a:rPr>
                        <a:t>Civil Rights Restoration Act of 1987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Wingdings" panose="05000000000000000000" pitchFamily="2" charset="2"/>
                        <a:buChar char="ü"/>
                      </a:pPr>
                      <a:r>
                        <a:rPr lang="en-US" sz="1400" dirty="0">
                          <a:ln>
                            <a:solidFill>
                              <a:sysClr val="windowText" lastClr="000000"/>
                            </a:solidFill>
                          </a:ln>
                          <a:solidFill>
                            <a:sysClr val="windowText" lastClr="000000"/>
                          </a:solidFill>
                        </a:rPr>
                        <a:t>Race/Language</a:t>
                      </a:r>
                    </a:p>
                    <a:p>
                      <a:pPr marL="285750" indent="-285750">
                        <a:buFont typeface="Wingdings" panose="05000000000000000000" pitchFamily="2" charset="2"/>
                        <a:buChar char="ü"/>
                      </a:pPr>
                      <a:r>
                        <a:rPr lang="en-US" sz="1400" dirty="0">
                          <a:ln>
                            <a:solidFill>
                              <a:sysClr val="windowText" lastClr="000000"/>
                            </a:solidFill>
                          </a:ln>
                          <a:solidFill>
                            <a:sysClr val="windowText" lastClr="000000"/>
                          </a:solidFill>
                        </a:rPr>
                        <a:t>Color</a:t>
                      </a:r>
                    </a:p>
                    <a:p>
                      <a:pPr marL="285750" indent="-285750">
                        <a:buFont typeface="Wingdings" panose="05000000000000000000" pitchFamily="2" charset="2"/>
                        <a:buChar char="ü"/>
                      </a:pPr>
                      <a:r>
                        <a:rPr lang="en-US" sz="1400" dirty="0">
                          <a:ln>
                            <a:solidFill>
                              <a:sysClr val="windowText" lastClr="000000"/>
                            </a:solidFill>
                          </a:ln>
                          <a:solidFill>
                            <a:sysClr val="windowText" lastClr="000000"/>
                          </a:solidFill>
                        </a:rPr>
                        <a:t>National Origin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0267902"/>
                  </a:ext>
                </a:extLst>
              </a:tr>
              <a:tr h="338225">
                <a:tc>
                  <a:txBody>
                    <a:bodyPr/>
                    <a:lstStyle/>
                    <a:p>
                      <a:r>
                        <a:rPr lang="en-US" sz="1400" dirty="0">
                          <a:ln>
                            <a:solidFill>
                              <a:sysClr val="windowText" lastClr="000000"/>
                            </a:solidFill>
                          </a:ln>
                          <a:solidFill>
                            <a:sysClr val="windowText" lastClr="000000"/>
                          </a:solidFill>
                        </a:rPr>
                        <a:t>Age Discrimination Act of 1975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Wingdings" panose="05000000000000000000" pitchFamily="2" charset="2"/>
                        <a:buChar char="ü"/>
                      </a:pPr>
                      <a:r>
                        <a:rPr lang="en-US" sz="1400" dirty="0">
                          <a:ln>
                            <a:solidFill>
                              <a:sysClr val="windowText" lastClr="000000"/>
                            </a:solidFill>
                          </a:ln>
                          <a:solidFill>
                            <a:sysClr val="windowText" lastClr="000000"/>
                          </a:solidFill>
                        </a:rPr>
                        <a: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5355295"/>
                  </a:ext>
                </a:extLst>
              </a:tr>
              <a:tr h="481677">
                <a:tc>
                  <a:txBody>
                    <a:bodyPr/>
                    <a:lstStyle/>
                    <a:p>
                      <a:r>
                        <a:rPr lang="en-US" sz="1400" dirty="0">
                          <a:ln>
                            <a:solidFill>
                              <a:sysClr val="windowText" lastClr="000000"/>
                            </a:solidFill>
                          </a:ln>
                          <a:solidFill>
                            <a:sysClr val="windowText" lastClr="000000"/>
                          </a:solidFill>
                        </a:rPr>
                        <a:t>Title IX of the Education Amendments of 1972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Wingdings" panose="05000000000000000000" pitchFamily="2" charset="2"/>
                        <a:buChar char="ü"/>
                      </a:pPr>
                      <a:r>
                        <a:rPr lang="en-US" sz="1400" dirty="0">
                          <a:ln>
                            <a:solidFill>
                              <a:sysClr val="windowText" lastClr="000000"/>
                            </a:solidFill>
                          </a:ln>
                          <a:solidFill>
                            <a:sysClr val="windowText" lastClr="000000"/>
                          </a:solidFill>
                        </a:rPr>
                        <a:t>Sex</a:t>
                      </a:r>
                    </a:p>
                    <a:p>
                      <a:pPr marL="285750" indent="-285750">
                        <a:buFont typeface="Wingdings" panose="05000000000000000000" pitchFamily="2" charset="2"/>
                        <a:buChar char="ü"/>
                      </a:pPr>
                      <a:r>
                        <a:rPr lang="en-US" sz="1400" dirty="0">
                          <a:ln>
                            <a:solidFill>
                              <a:sysClr val="windowText" lastClr="000000"/>
                            </a:solidFill>
                          </a:ln>
                          <a:solidFill>
                            <a:sysClr val="windowText" lastClr="000000"/>
                          </a:solidFill>
                        </a:rPr>
                        <a:t>Gender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9234915"/>
                  </a:ext>
                </a:extLst>
              </a:tr>
              <a:tr h="481677">
                <a:tc>
                  <a:txBody>
                    <a:bodyPr/>
                    <a:lstStyle/>
                    <a:p>
                      <a:r>
                        <a:rPr lang="en-US" sz="1400" dirty="0">
                          <a:ln>
                            <a:solidFill>
                              <a:sysClr val="windowText" lastClr="000000"/>
                            </a:solidFill>
                          </a:ln>
                          <a:solidFill>
                            <a:sysClr val="windowText" lastClr="000000"/>
                          </a:solidFill>
                        </a:rPr>
                        <a:t>Section 504 of the Rehabilitation Act of 1973</a:t>
                      </a:r>
                    </a:p>
                    <a:p>
                      <a:r>
                        <a:rPr lang="en-US" sz="1400" dirty="0">
                          <a:ln>
                            <a:solidFill>
                              <a:sysClr val="windowText" lastClr="000000"/>
                            </a:solidFill>
                          </a:ln>
                          <a:solidFill>
                            <a:sysClr val="windowText" lastClr="000000"/>
                          </a:solidFill>
                        </a:rPr>
                        <a:t>Americans with Disabilities 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Wingdings" panose="05000000000000000000" pitchFamily="2" charset="2"/>
                        <a:buChar char="ü"/>
                      </a:pPr>
                      <a:r>
                        <a:rPr lang="en-US" sz="1400" dirty="0">
                          <a:ln>
                            <a:solidFill>
                              <a:sysClr val="windowText" lastClr="000000"/>
                            </a:solidFill>
                          </a:ln>
                          <a:solidFill>
                            <a:sysClr val="windowText" lastClr="000000"/>
                          </a:solidFill>
                        </a:rPr>
                        <a:t>Disability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2764589"/>
                  </a:ext>
                </a:extLst>
              </a:tr>
              <a:tr h="680014">
                <a:tc>
                  <a:txBody>
                    <a:bodyPr/>
                    <a:lstStyle/>
                    <a:p>
                      <a:r>
                        <a:rPr lang="en-US" sz="1400" dirty="0">
                          <a:ln>
                            <a:solidFill>
                              <a:sysClr val="windowText" lastClr="000000"/>
                            </a:solidFill>
                          </a:ln>
                          <a:solidFill>
                            <a:sysClr val="windowText" lastClr="000000"/>
                          </a:solidFill>
                        </a:rPr>
                        <a:t>Title VII CFR 16.3, Responsibilities of Participation</a:t>
                      </a:r>
                    </a:p>
                    <a:p>
                      <a:r>
                        <a:rPr lang="en-US" sz="1400" dirty="0">
                          <a:ln>
                            <a:solidFill>
                              <a:sysClr val="windowText" lastClr="000000"/>
                            </a:solidFill>
                          </a:ln>
                          <a:solidFill>
                            <a:sysClr val="windowText" lastClr="000000"/>
                          </a:solidFill>
                        </a:rPr>
                        <a:t>Organizations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Wingdings" panose="05000000000000000000" pitchFamily="2" charset="2"/>
                        <a:buChar char="ü"/>
                      </a:pPr>
                      <a:r>
                        <a:rPr lang="en-US" sz="1400" dirty="0">
                          <a:ln>
                            <a:solidFill>
                              <a:sysClr val="windowText" lastClr="000000"/>
                            </a:solidFill>
                          </a:ln>
                          <a:solidFill>
                            <a:sysClr val="windowText" lastClr="000000"/>
                          </a:solidFill>
                        </a:rPr>
                        <a:t>Religion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801946"/>
                  </a:ext>
                </a:extLst>
              </a:tr>
              <a:tr h="581961">
                <a:tc>
                  <a:txBody>
                    <a:bodyPr/>
                    <a:lstStyle/>
                    <a:p>
                      <a:r>
                        <a:rPr lang="en-US" sz="1400" dirty="0">
                          <a:ln>
                            <a:solidFill>
                              <a:sysClr val="windowText" lastClr="000000"/>
                            </a:solidFill>
                          </a:ln>
                          <a:solidFill>
                            <a:sysClr val="windowText" lastClr="000000"/>
                          </a:solidFill>
                        </a:rPr>
                        <a:t>Title VII CFR 247 (CSFP), 250 (Food Distribution), </a:t>
                      </a:r>
                    </a:p>
                    <a:p>
                      <a:r>
                        <a:rPr lang="en-US" sz="1400" dirty="0">
                          <a:ln>
                            <a:solidFill>
                              <a:sysClr val="windowText" lastClr="000000"/>
                            </a:solidFill>
                          </a:ln>
                          <a:solidFill>
                            <a:sysClr val="windowText" lastClr="000000"/>
                          </a:solidFill>
                        </a:rPr>
                        <a:t>&amp; 251 (TEFAP) FNS Instruction 113-1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Wingdings" panose="05000000000000000000" pitchFamily="2" charset="2"/>
                        <a:buChar char="ü"/>
                      </a:pPr>
                      <a:r>
                        <a:rPr lang="en-US" sz="1400" dirty="0">
                          <a:ln>
                            <a:solidFill>
                              <a:sysClr val="windowText" lastClr="000000"/>
                            </a:solidFill>
                          </a:ln>
                          <a:solidFill>
                            <a:sysClr val="windowText" lastClr="000000"/>
                          </a:solidFill>
                        </a:rPr>
                        <a:t>All Classes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570770"/>
                  </a:ext>
                </a:extLst>
              </a:tr>
            </a:tbl>
          </a:graphicData>
        </a:graphic>
      </p:graphicFrame>
      <p:sp>
        <p:nvSpPr>
          <p:cNvPr id="3" name="Title 2"/>
          <p:cNvSpPr>
            <a:spLocks noGrp="1"/>
          </p:cNvSpPr>
          <p:nvPr>
            <p:ph type="title"/>
          </p:nvPr>
        </p:nvSpPr>
        <p:spPr>
          <a:xfrm>
            <a:off x="533400" y="365125"/>
            <a:ext cx="8001000" cy="646331"/>
          </a:xfrm>
        </p:spPr>
        <p:txBody>
          <a:bodyPr/>
          <a:lstStyle/>
          <a:p>
            <a:r>
              <a:rPr lang="en-US" sz="2000" dirty="0"/>
              <a:t>The following policies prohibit discrimination based on</a:t>
            </a:r>
            <a:br>
              <a:rPr lang="en-US" sz="2000" dirty="0"/>
            </a:br>
            <a:r>
              <a:rPr lang="en-US" sz="2000" dirty="0"/>
              <a:t>race, color, national origin, age, sex, gender, &amp; disability</a:t>
            </a:r>
          </a:p>
        </p:txBody>
      </p:sp>
      <p:sp>
        <p:nvSpPr>
          <p:cNvPr id="6" name="TextBox 5"/>
          <p:cNvSpPr txBox="1"/>
          <p:nvPr/>
        </p:nvSpPr>
        <p:spPr>
          <a:xfrm>
            <a:off x="1676400" y="5257800"/>
            <a:ext cx="6400800" cy="646331"/>
          </a:xfrm>
          <a:prstGeom prst="rect">
            <a:avLst/>
          </a:prstGeom>
          <a:noFill/>
        </p:spPr>
        <p:txBody>
          <a:bodyPr wrap="square" rtlCol="0">
            <a:spAutoFit/>
          </a:bodyPr>
          <a:lstStyle/>
          <a:p>
            <a:r>
              <a:rPr lang="en-US" dirty="0"/>
              <a:t>All documents are available at: </a:t>
            </a:r>
          </a:p>
          <a:p>
            <a:r>
              <a:rPr lang="en-US" dirty="0">
                <a:solidFill>
                  <a:srgbClr val="0070C0"/>
                </a:solidFill>
                <a:hlinkClick r:id="rId2">
                  <a:extLst>
                    <a:ext uri="{A12FA001-AC4F-418D-AE19-62706E023703}">
                      <ahyp:hlinkClr xmlns:ahyp="http://schemas.microsoft.com/office/drawing/2018/hyperlinkcolor" val="tx"/>
                    </a:ext>
                  </a:extLst>
                </a:hlinkClick>
              </a:rPr>
              <a:t>https://www.fns.usda.gov/cr/about-fns-civil-rights-division</a:t>
            </a:r>
            <a:r>
              <a:rPr lang="en-US" dirty="0">
                <a:solidFill>
                  <a:srgbClr val="0070C0"/>
                </a:solidFill>
              </a:rPr>
              <a:t> </a:t>
            </a:r>
          </a:p>
        </p:txBody>
      </p:sp>
    </p:spTree>
    <p:extLst>
      <p:ext uri="{BB962C8B-B14F-4D97-AF65-F5344CB8AC3E}">
        <p14:creationId xmlns:p14="http://schemas.microsoft.com/office/powerpoint/2010/main" val="1075815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3917" y="1524000"/>
            <a:ext cx="8001000" cy="4343400"/>
          </a:xfrm>
        </p:spPr>
        <p:txBody>
          <a:bodyPr/>
          <a:lstStyle/>
          <a:p>
            <a:r>
              <a:rPr lang="en-US" sz="1500" b="1" dirty="0"/>
              <a:t>Disparate Treatment </a:t>
            </a:r>
            <a:r>
              <a:rPr lang="en-US" sz="1500" dirty="0"/>
              <a:t>is when a person is intentionally discriminated against as a member of a protected class.</a:t>
            </a:r>
          </a:p>
          <a:p>
            <a:pPr lvl="1"/>
            <a:r>
              <a:rPr lang="en-US" sz="1500" dirty="0"/>
              <a:t>Example: Members of religious groups are denied service because their beliefs do not match the religious teachings of the organization that is distributing food.</a:t>
            </a:r>
          </a:p>
          <a:p>
            <a:pPr marL="457200" lvl="1" indent="0">
              <a:buNone/>
            </a:pPr>
            <a:endParaRPr lang="en-US" sz="1500" dirty="0"/>
          </a:p>
          <a:p>
            <a:r>
              <a:rPr lang="en-US" sz="1500" b="1" dirty="0"/>
              <a:t>Disparate Impact </a:t>
            </a:r>
            <a:r>
              <a:rPr lang="en-US" sz="1500" dirty="0"/>
              <a:t>is when actions that appear neutral have a negative impact on a protected class.</a:t>
            </a:r>
          </a:p>
          <a:p>
            <a:pPr lvl="1"/>
            <a:r>
              <a:rPr lang="en-US" sz="1500" dirty="0"/>
              <a:t>Example: A distribution site makes the Russian clients wait until the end of the day for food because interpreters are not available until late afternoon. This creates a situation where coveted food items may be unavailable to a specific group.</a:t>
            </a:r>
          </a:p>
          <a:p>
            <a:pPr marL="457200" lvl="1" indent="0">
              <a:buNone/>
            </a:pPr>
            <a:endParaRPr lang="en-US" sz="1500" dirty="0"/>
          </a:p>
          <a:p>
            <a:r>
              <a:rPr lang="en-US" sz="1500" b="1" dirty="0"/>
              <a:t>Retaliation</a:t>
            </a:r>
            <a:r>
              <a:rPr lang="en-US" sz="1500" dirty="0"/>
              <a:t> is the negative treatment of a member of a protected class in response to previous civil rights activity. This includes actions against their family and/or their associates.</a:t>
            </a:r>
          </a:p>
          <a:p>
            <a:pPr lvl="1"/>
            <a:r>
              <a:rPr lang="en-US" sz="1500" dirty="0"/>
              <a:t>Example: Family and friends of a client are denied food after the client filed a complaint against the agency.</a:t>
            </a:r>
          </a:p>
        </p:txBody>
      </p:sp>
      <p:sp>
        <p:nvSpPr>
          <p:cNvPr id="3" name="Title 2"/>
          <p:cNvSpPr>
            <a:spLocks noGrp="1"/>
          </p:cNvSpPr>
          <p:nvPr>
            <p:ph type="title"/>
          </p:nvPr>
        </p:nvSpPr>
        <p:spPr>
          <a:xfrm>
            <a:off x="533400" y="365125"/>
            <a:ext cx="8001000" cy="701675"/>
          </a:xfrm>
        </p:spPr>
        <p:txBody>
          <a:bodyPr/>
          <a:lstStyle/>
          <a:p>
            <a:r>
              <a:rPr lang="en-US" sz="4000" dirty="0"/>
              <a:t>Types of Discrimination</a:t>
            </a:r>
          </a:p>
        </p:txBody>
      </p:sp>
    </p:spTree>
    <p:extLst>
      <p:ext uri="{BB962C8B-B14F-4D97-AF65-F5344CB8AC3E}">
        <p14:creationId xmlns:p14="http://schemas.microsoft.com/office/powerpoint/2010/main" val="747172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209800"/>
            <a:ext cx="8001000" cy="2971800"/>
          </a:xfrm>
        </p:spPr>
        <p:txBody>
          <a:bodyPr/>
          <a:lstStyle/>
          <a:p>
            <a:r>
              <a:rPr lang="en-US" sz="1800" dirty="0"/>
              <a:t>Congress can establish programs that are intended for certain groups of people such as CSFP that serves only persons 60 years of age and older.</a:t>
            </a:r>
          </a:p>
          <a:p>
            <a:endParaRPr lang="en-US" sz="1800" dirty="0"/>
          </a:p>
          <a:p>
            <a:r>
              <a:rPr lang="en-US" sz="1800" dirty="0"/>
              <a:t>It is not considered discrimination to exclude those who do not meet eligibility requirements for these types of programs.</a:t>
            </a:r>
          </a:p>
          <a:p>
            <a:endParaRPr lang="en-US" sz="1800" dirty="0"/>
          </a:p>
          <a:p>
            <a:r>
              <a:rPr lang="en-US" sz="1800" dirty="0"/>
              <a:t>For example, Congress can set age limits and this is not age discrimination for those who do not meet those age limits.</a:t>
            </a:r>
          </a:p>
        </p:txBody>
      </p:sp>
      <p:sp>
        <p:nvSpPr>
          <p:cNvPr id="3" name="Title 2"/>
          <p:cNvSpPr>
            <a:spLocks noGrp="1"/>
          </p:cNvSpPr>
          <p:nvPr>
            <p:ph type="title"/>
          </p:nvPr>
        </p:nvSpPr>
        <p:spPr/>
        <p:txBody>
          <a:bodyPr/>
          <a:lstStyle/>
          <a:p>
            <a:r>
              <a:rPr lang="en-US" sz="4000" dirty="0"/>
              <a:t>Eligibility Requirements</a:t>
            </a:r>
            <a:br>
              <a:rPr lang="en-US" sz="4000" dirty="0"/>
            </a:br>
            <a:r>
              <a:rPr lang="en-US" sz="4000" dirty="0"/>
              <a:t>vs Discrimination</a:t>
            </a:r>
          </a:p>
        </p:txBody>
      </p:sp>
    </p:spTree>
    <p:extLst>
      <p:ext uri="{BB962C8B-B14F-4D97-AF65-F5344CB8AC3E}">
        <p14:creationId xmlns:p14="http://schemas.microsoft.com/office/powerpoint/2010/main" val="2481115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38249"/>
            <a:ext cx="8001000" cy="3867151"/>
          </a:xfrm>
        </p:spPr>
        <p:txBody>
          <a:bodyPr/>
          <a:lstStyle/>
          <a:p>
            <a:pPr marL="0" indent="0">
              <a:buNone/>
            </a:pPr>
            <a:r>
              <a:rPr lang="en-US" sz="1800" dirty="0"/>
              <a:t>In accordance with FNS Instruction 113-1, civil rights training must include, but not be limited to:</a:t>
            </a:r>
          </a:p>
          <a:p>
            <a:pPr marL="0" indent="0">
              <a:buNone/>
            </a:pPr>
            <a:endParaRPr lang="en-US" sz="1800" dirty="0"/>
          </a:p>
          <a:p>
            <a:r>
              <a:rPr lang="en-US" sz="1800" dirty="0"/>
              <a:t>Collection &amp; use of data</a:t>
            </a:r>
          </a:p>
          <a:p>
            <a:r>
              <a:rPr lang="en-US" sz="1800" dirty="0"/>
              <a:t>Effective public notification systems</a:t>
            </a:r>
          </a:p>
          <a:p>
            <a:r>
              <a:rPr lang="en-US" sz="1800" dirty="0"/>
              <a:t>Complaint procedures</a:t>
            </a:r>
          </a:p>
          <a:p>
            <a:r>
              <a:rPr lang="en-US" sz="1800" dirty="0"/>
              <a:t>Compliance reviews</a:t>
            </a:r>
          </a:p>
          <a:p>
            <a:r>
              <a:rPr lang="en-US" sz="1800" dirty="0"/>
              <a:t>Resolution of non-compliance</a:t>
            </a:r>
          </a:p>
          <a:p>
            <a:r>
              <a:rPr lang="en-US" sz="1800" dirty="0"/>
              <a:t>Reasonable accommodation of people with disabilities</a:t>
            </a:r>
          </a:p>
          <a:p>
            <a:r>
              <a:rPr lang="en-US" sz="1800" dirty="0"/>
              <a:t>Language assistance</a:t>
            </a:r>
          </a:p>
          <a:p>
            <a:r>
              <a:rPr lang="en-US" sz="1800" dirty="0"/>
              <a:t>Conflict resolution</a:t>
            </a:r>
          </a:p>
          <a:p>
            <a:r>
              <a:rPr lang="en-US" sz="1800" dirty="0"/>
              <a:t>Customer service</a:t>
            </a:r>
          </a:p>
        </p:txBody>
      </p:sp>
      <p:sp>
        <p:nvSpPr>
          <p:cNvPr id="3" name="Title 2"/>
          <p:cNvSpPr>
            <a:spLocks noGrp="1"/>
          </p:cNvSpPr>
          <p:nvPr>
            <p:ph type="title"/>
          </p:nvPr>
        </p:nvSpPr>
        <p:spPr>
          <a:xfrm>
            <a:off x="609600" y="365125"/>
            <a:ext cx="8305800" cy="701675"/>
          </a:xfrm>
        </p:spPr>
        <p:txBody>
          <a:bodyPr/>
          <a:lstStyle/>
          <a:p>
            <a:r>
              <a:rPr lang="en-US" sz="3200" dirty="0"/>
              <a:t>Components of Civil Rights Training</a:t>
            </a:r>
          </a:p>
        </p:txBody>
      </p:sp>
    </p:spTree>
    <p:extLst>
      <p:ext uri="{BB962C8B-B14F-4D97-AF65-F5344CB8AC3E}">
        <p14:creationId xmlns:p14="http://schemas.microsoft.com/office/powerpoint/2010/main" val="511024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001000" cy="4800600"/>
          </a:xfrm>
        </p:spPr>
        <p:txBody>
          <a:bodyPr/>
          <a:lstStyle/>
          <a:p>
            <a:r>
              <a:rPr lang="en-US" sz="1800" dirty="0"/>
              <a:t>CSFP regulations require annual reporting of client racial and ethnic data (FNS-191 Report)</a:t>
            </a:r>
          </a:p>
          <a:p>
            <a:pPr lvl="1"/>
            <a:r>
              <a:rPr lang="en-US" sz="1800" dirty="0"/>
              <a:t>Applicants self-declare racial/ethnic data (CSFP)</a:t>
            </a:r>
          </a:p>
          <a:p>
            <a:pPr lvl="1"/>
            <a:r>
              <a:rPr lang="en-US" sz="1800" dirty="0"/>
              <a:t>If an applicant refuses to provide racial/ethnic data, they are to be advised that the information will be collected based on your observation (CSFP).</a:t>
            </a:r>
          </a:p>
          <a:p>
            <a:endParaRPr lang="en-US" sz="1800" dirty="0"/>
          </a:p>
          <a:p>
            <a:r>
              <a:rPr lang="en-US" sz="1800" dirty="0"/>
              <a:t>Outreach efforts can be targeted to groups not adequately represented in program participation</a:t>
            </a:r>
          </a:p>
          <a:p>
            <a:endParaRPr lang="en-US" sz="1800" dirty="0"/>
          </a:p>
          <a:p>
            <a:r>
              <a:rPr lang="en-US" sz="1800" dirty="0"/>
              <a:t>Maintain all records for three years plus the current fiscal year</a:t>
            </a:r>
          </a:p>
          <a:p>
            <a:endParaRPr lang="en-US" sz="1800" dirty="0"/>
          </a:p>
          <a:p>
            <a:r>
              <a:rPr lang="en-US" sz="1800" dirty="0"/>
              <a:t>All data collected must be kept secure and confidential</a:t>
            </a:r>
          </a:p>
        </p:txBody>
      </p:sp>
      <p:sp>
        <p:nvSpPr>
          <p:cNvPr id="3" name="Title 2"/>
          <p:cNvSpPr>
            <a:spLocks noGrp="1"/>
          </p:cNvSpPr>
          <p:nvPr>
            <p:ph type="title"/>
          </p:nvPr>
        </p:nvSpPr>
        <p:spPr>
          <a:xfrm>
            <a:off x="533400" y="365125"/>
            <a:ext cx="8001000" cy="777875"/>
          </a:xfrm>
        </p:spPr>
        <p:txBody>
          <a:bodyPr/>
          <a:lstStyle/>
          <a:p>
            <a:r>
              <a:rPr lang="en-US" sz="4000" dirty="0"/>
              <a:t>Collection and Use of Data</a:t>
            </a:r>
          </a:p>
        </p:txBody>
      </p:sp>
    </p:spTree>
    <p:extLst>
      <p:ext uri="{BB962C8B-B14F-4D97-AF65-F5344CB8AC3E}">
        <p14:creationId xmlns:p14="http://schemas.microsoft.com/office/powerpoint/2010/main" val="2545395730"/>
      </p:ext>
    </p:extLst>
  </p:cSld>
  <p:clrMapOvr>
    <a:masterClrMapping/>
  </p:clrMapOvr>
</p:sld>
</file>

<file path=ppt/theme/theme1.xml><?xml version="1.0" encoding="utf-8"?>
<a:theme xmlns:a="http://schemas.openxmlformats.org/drawingml/2006/main" name="Adapted Civil rights training">
  <a:themeElements>
    <a:clrScheme name="Custom 2">
      <a:dk1>
        <a:sysClr val="windowText" lastClr="000000"/>
      </a:dk1>
      <a:lt1>
        <a:sysClr val="window" lastClr="FFFFFF"/>
      </a:lt1>
      <a:dk2>
        <a:srgbClr val="3A4189"/>
      </a:dk2>
      <a:lt2>
        <a:srgbClr val="FFFFFF"/>
      </a:lt2>
      <a:accent1>
        <a:srgbClr val="3A4189"/>
      </a:accent1>
      <a:accent2>
        <a:srgbClr val="0AA8CB"/>
      </a:accent2>
      <a:accent3>
        <a:srgbClr val="A8E001"/>
      </a:accent3>
      <a:accent4>
        <a:srgbClr val="A8E001"/>
      </a:accent4>
      <a:accent5>
        <a:srgbClr val="0AA8CB"/>
      </a:accent5>
      <a:accent6>
        <a:srgbClr val="3A4189"/>
      </a:accent6>
      <a:hlink>
        <a:srgbClr val="A8E001"/>
      </a:hlink>
      <a:folHlink>
        <a:srgbClr val="0AA8C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ivil rights training" id="{281293A8-EE62-4155-91B1-1236EBCB33F2}" vid="{6C014289-33CC-4692-A819-DD20CD1C472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DB5410DE2E254D97B2BD7B9B30AC72" ma:contentTypeVersion="31" ma:contentTypeDescription="Create a new document." ma:contentTypeScope="" ma:versionID="90e6bfde5b3230704d33644f717b8df0">
  <xsd:schema xmlns:xsd="http://www.w3.org/2001/XMLSchema" xmlns:xs="http://www.w3.org/2001/XMLSchema" xmlns:p="http://schemas.microsoft.com/office/2006/metadata/properties" xmlns:ns2="7ec9d137-7bb3-468b-abf9-ba265e0a35ce" targetNamespace="http://schemas.microsoft.com/office/2006/metadata/properties" ma:root="true" ma:fieldsID="218ebee986d47ada78d64f72f6792aa8" ns2:_="">
    <xsd:import namespace="7ec9d137-7bb3-468b-abf9-ba265e0a35c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c9d137-7bb3-468b-abf9-ba265e0a35c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7ec9d137-7bb3-468b-abf9-ba265e0a35ce">C4ZKVD7YWV25-156-3504</_dlc_DocId>
    <_dlc_DocIdUrl xmlns="7ec9d137-7bb3-468b-abf9-ba265e0a35ce">
      <Url>http://www.sp.dhs.state.ia.us/TEFAP/_layouts/DocIdRedir.aspx?ID=C4ZKVD7YWV25-156-3504</Url>
      <Description>C4ZKVD7YWV25-156-3504</Description>
    </_dlc_DocIdUrl>
  </documentManagement>
</p:properties>
</file>

<file path=customXml/itemProps1.xml><?xml version="1.0" encoding="utf-8"?>
<ds:datastoreItem xmlns:ds="http://schemas.openxmlformats.org/officeDocument/2006/customXml" ds:itemID="{728A6BCB-E820-45BA-A157-B6ED7A39564F}">
  <ds:schemaRefs>
    <ds:schemaRef ds:uri="http://schemas.microsoft.com/sharepoint/events"/>
  </ds:schemaRefs>
</ds:datastoreItem>
</file>

<file path=customXml/itemProps2.xml><?xml version="1.0" encoding="utf-8"?>
<ds:datastoreItem xmlns:ds="http://schemas.openxmlformats.org/officeDocument/2006/customXml" ds:itemID="{38C0D7A8-FB3F-46BD-9747-CE6AA333535F}">
  <ds:schemaRefs>
    <ds:schemaRef ds:uri="http://schemas.microsoft.com/sharepoint/v3/contenttype/forms"/>
  </ds:schemaRefs>
</ds:datastoreItem>
</file>

<file path=customXml/itemProps3.xml><?xml version="1.0" encoding="utf-8"?>
<ds:datastoreItem xmlns:ds="http://schemas.openxmlformats.org/officeDocument/2006/customXml" ds:itemID="{AF5717EA-0A83-4ADE-85B3-47107CB478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c9d137-7bb3-468b-abf9-ba265e0a35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931E0D5-9FA4-403B-908D-5410A258B22E}">
  <ds:schemaRefs>
    <ds:schemaRef ds:uri="http://schemas.microsoft.com/office/2006/metadata/properties"/>
    <ds:schemaRef ds:uri="http://schemas.microsoft.com/office/infopath/2007/PartnerControls"/>
    <ds:schemaRef ds:uri="7ec9d137-7bb3-468b-abf9-ba265e0a35ce"/>
  </ds:schemaRefs>
</ds:datastoreItem>
</file>

<file path=docProps/app.xml><?xml version="1.0" encoding="utf-8"?>
<Properties xmlns="http://schemas.openxmlformats.org/officeDocument/2006/extended-properties" xmlns:vt="http://schemas.openxmlformats.org/officeDocument/2006/docPropsVTypes">
  <Template>Adapted Civil rights training</Template>
  <TotalTime>401</TotalTime>
  <Words>2746</Words>
  <Application>Microsoft Office PowerPoint</Application>
  <PresentationFormat>On-screen Show (4:3)</PresentationFormat>
  <Paragraphs>311</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Wingdings</vt:lpstr>
      <vt:lpstr>Adapted Civil rights training</vt:lpstr>
      <vt:lpstr>Civil Rights Training</vt:lpstr>
      <vt:lpstr>Civil Rights &amp; Food Distribution</vt:lpstr>
      <vt:lpstr>Goals of Civil Rights Training</vt:lpstr>
      <vt:lpstr>Annual Training</vt:lpstr>
      <vt:lpstr>The following policies prohibit discrimination based on race, color, national origin, age, sex, gender, &amp; disability</vt:lpstr>
      <vt:lpstr>Types of Discrimination</vt:lpstr>
      <vt:lpstr>Eligibility Requirements vs Discrimination</vt:lpstr>
      <vt:lpstr>Components of Civil Rights Training</vt:lpstr>
      <vt:lpstr>Collection and Use of Data</vt:lpstr>
      <vt:lpstr>Public Notification</vt:lpstr>
      <vt:lpstr>Nondiscrimination Statement</vt:lpstr>
      <vt:lpstr>Full Version of the  Nondiscrimination Statement</vt:lpstr>
      <vt:lpstr>Short Version of the Nondiscrimination Statement</vt:lpstr>
      <vt:lpstr>“...And Justice for All” Poster</vt:lpstr>
      <vt:lpstr>PowerPoint Presentation</vt:lpstr>
      <vt:lpstr>Complaints</vt:lpstr>
      <vt:lpstr>Compliance Reviews</vt:lpstr>
      <vt:lpstr>Resolution of Noncompliance</vt:lpstr>
      <vt:lpstr>Reasonable Accommodation for People with Disabilities</vt:lpstr>
      <vt:lpstr>Limited English Proficiency</vt:lpstr>
      <vt:lpstr>Accommodations</vt:lpstr>
      <vt:lpstr>What is Reasonable</vt:lpstr>
      <vt:lpstr>Conflict Resolution</vt:lpstr>
      <vt:lpstr>Customer Service</vt:lpstr>
      <vt:lpstr>Customer Service continued</vt:lpstr>
      <vt:lpstr>Customer Service Final Thoughts</vt:lpstr>
      <vt:lpstr>Equal Opportunity for  Religious Organizations</vt:lpstr>
      <vt:lpstr>Religious or Faith-Based Organizations</vt:lpstr>
      <vt:lpstr>Civil Rights Final Steps</vt:lpstr>
      <vt:lpstr>2022 Changes </vt:lpstr>
    </vt:vector>
  </TitlesOfParts>
  <Company>State of Iowa - DHS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Training</dc:title>
  <dc:creator>O'Brien, Cindy</dc:creator>
  <cp:lastModifiedBy>Wickman, Tiffany</cp:lastModifiedBy>
  <cp:revision>28</cp:revision>
  <dcterms:created xsi:type="dcterms:W3CDTF">2019-04-25T19:04:05Z</dcterms:created>
  <dcterms:modified xsi:type="dcterms:W3CDTF">2022-05-24T18:24:31Z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173b2dca-30ec-463a-84cd-47505fca6158</vt:lpwstr>
  </property>
  <property fmtid="{D5CDD505-2E9C-101B-9397-08002B2CF9AE}" pid="3" name="ContentTypeId">
    <vt:lpwstr>0x010100AFDB5410DE2E254D97B2BD7B9B30AC72</vt:lpwstr>
  </property>
</Properties>
</file>