
<file path=[Content_Types].xml><?xml version="1.0" encoding="utf-8"?>
<Types xmlns="http://schemas.openxmlformats.org/package/2006/content-types">
  <Default Extension="jpe" ContentType="image/jpeg"/>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8" r:id="rId2"/>
    <p:sldId id="261" r:id="rId3"/>
    <p:sldId id="262" r:id="rId4"/>
    <p:sldId id="257" r:id="rId5"/>
    <p:sldId id="259"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1" r:id="rId24"/>
    <p:sldId id="282" r:id="rId25"/>
    <p:sldId id="283" r:id="rId26"/>
    <p:sldId id="284" r:id="rId27"/>
    <p:sldId id="285" r:id="rId28"/>
    <p:sldId id="286" r:id="rId29"/>
    <p:sldId id="287" r:id="rId30"/>
    <p:sldId id="288" r:id="rId31"/>
    <p:sldId id="289" r:id="rId32"/>
    <p:sldId id="290" r:id="rId33"/>
    <p:sldId id="291"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19" r:id="rId61"/>
    <p:sldId id="320" r:id="rId62"/>
    <p:sldId id="321" r:id="rId63"/>
    <p:sldId id="322" r:id="rId64"/>
    <p:sldId id="323" r:id="rId65"/>
    <p:sldId id="324" r:id="rId66"/>
    <p:sldId id="325" r:id="rId6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B83A"/>
    <a:srgbClr val="020A78"/>
    <a:srgbClr val="0C70C8"/>
    <a:srgbClr val="4454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188"/>
    <p:restoredTop sz="96405"/>
  </p:normalViewPr>
  <p:slideViewPr>
    <p:cSldViewPr snapToGrid="0">
      <p:cViewPr varScale="1">
        <p:scale>
          <a:sx n="72" d="100"/>
          <a:sy n="72" d="100"/>
        </p:scale>
        <p:origin x="85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b="0" i="0">
                <a:solidFill>
                  <a:srgbClr val="020A78"/>
                </a:solidFill>
                <a:latin typeface="Montserrat Medium" pitchFamily="2" charset="77"/>
              </a:defRPr>
            </a:lvl1pPr>
          </a:lstStyle>
          <a:p>
            <a:r>
              <a:rPr lang="en-US" dirty="0"/>
              <a:t>Click to edit Master title style</a:t>
            </a:r>
          </a:p>
        </p:txBody>
      </p:sp>
      <p:pic>
        <p:nvPicPr>
          <p:cNvPr id="3" name="Picture 2">
            <a:extLst>
              <a:ext uri="{FF2B5EF4-FFF2-40B4-BE49-F238E27FC236}">
                <a16:creationId xmlns:a16="http://schemas.microsoft.com/office/drawing/2014/main" id="{AF79731F-227E-B0F0-C4E8-84B9695D2B84}"/>
              </a:ext>
            </a:extLst>
          </p:cNvPr>
          <p:cNvPicPr>
            <a:picLocks noChangeAspect="1"/>
          </p:cNvPicPr>
          <p:nvPr userDrawn="1"/>
        </p:nvPicPr>
        <p:blipFill>
          <a:blip r:embed="rId2"/>
          <a:stretch>
            <a:fillRect/>
          </a:stretch>
        </p:blipFill>
        <p:spPr>
          <a:xfrm>
            <a:off x="10780486" y="150075"/>
            <a:ext cx="1146625" cy="344737"/>
          </a:xfrm>
          <a:prstGeom prst="rect">
            <a:avLst/>
          </a:prstGeom>
        </p:spPr>
      </p:pic>
    </p:spTree>
    <p:extLst>
      <p:ext uri="{BB962C8B-B14F-4D97-AF65-F5344CB8AC3E}">
        <p14:creationId xmlns:p14="http://schemas.microsoft.com/office/powerpoint/2010/main" val="3392271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pic>
        <p:nvPicPr>
          <p:cNvPr id="12" name="Google Shape;110;p17">
            <a:extLst>
              <a:ext uri="{FF2B5EF4-FFF2-40B4-BE49-F238E27FC236}">
                <a16:creationId xmlns:a16="http://schemas.microsoft.com/office/drawing/2014/main" id="{CBEFC340-1869-22CB-5A5C-537D113451C4}"/>
              </a:ext>
            </a:extLst>
          </p:cNvPr>
          <p:cNvPicPr preferRelativeResize="0"/>
          <p:nvPr userDrawn="1"/>
        </p:nvPicPr>
        <p:blipFill rotWithShape="1">
          <a:blip r:embed="rId2">
            <a:alphaModFix/>
          </a:blip>
          <a:srcRect l="38539" t="-85" r="18060" b="799"/>
          <a:stretch/>
        </p:blipFill>
        <p:spPr>
          <a:xfrm>
            <a:off x="0" y="0"/>
            <a:ext cx="4489914" cy="6858000"/>
          </a:xfrm>
          <a:prstGeom prst="rect">
            <a:avLst/>
          </a:prstGeom>
          <a:noFill/>
          <a:ln>
            <a:noFill/>
          </a:ln>
        </p:spPr>
      </p:pic>
      <p:sp>
        <p:nvSpPr>
          <p:cNvPr id="13" name="Google Shape;55;p13">
            <a:extLst>
              <a:ext uri="{FF2B5EF4-FFF2-40B4-BE49-F238E27FC236}">
                <a16:creationId xmlns:a16="http://schemas.microsoft.com/office/drawing/2014/main" id="{63E12DBC-28B4-3EF4-ADA0-11BC3AF35513}"/>
              </a:ext>
            </a:extLst>
          </p:cNvPr>
          <p:cNvSpPr/>
          <p:nvPr userDrawn="1"/>
        </p:nvSpPr>
        <p:spPr>
          <a:xfrm>
            <a:off x="1" y="-26196"/>
            <a:ext cx="4489913" cy="6877241"/>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pic>
        <p:nvPicPr>
          <p:cNvPr id="3" name="Picture 2">
            <a:extLst>
              <a:ext uri="{FF2B5EF4-FFF2-40B4-BE49-F238E27FC236}">
                <a16:creationId xmlns:a16="http://schemas.microsoft.com/office/drawing/2014/main" id="{130EAF70-408E-73DE-CB5D-10A27F2D3983}"/>
              </a:ext>
            </a:extLst>
          </p:cNvPr>
          <p:cNvPicPr>
            <a:picLocks noChangeAspect="1"/>
          </p:cNvPicPr>
          <p:nvPr userDrawn="1"/>
        </p:nvPicPr>
        <p:blipFill>
          <a:blip r:embed="rId3"/>
          <a:stretch>
            <a:fillRect/>
          </a:stretch>
        </p:blipFill>
        <p:spPr>
          <a:xfrm>
            <a:off x="10780486" y="150075"/>
            <a:ext cx="1146625" cy="344737"/>
          </a:xfrm>
          <a:prstGeom prst="rect">
            <a:avLst/>
          </a:prstGeom>
        </p:spPr>
      </p:pic>
      <p:sp>
        <p:nvSpPr>
          <p:cNvPr id="2" name="Google Shape;55;p13">
            <a:extLst>
              <a:ext uri="{FF2B5EF4-FFF2-40B4-BE49-F238E27FC236}">
                <a16:creationId xmlns:a16="http://schemas.microsoft.com/office/drawing/2014/main" id="{9016284E-F24B-4F6C-240A-940074AB1DFA}"/>
              </a:ext>
            </a:extLst>
          </p:cNvPr>
          <p:cNvSpPr/>
          <p:nvPr userDrawn="1"/>
        </p:nvSpPr>
        <p:spPr>
          <a:xfrm>
            <a:off x="1" y="6955"/>
            <a:ext cx="4489913" cy="716485"/>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90" y="150075"/>
            <a:ext cx="4225024" cy="344737"/>
          </a:xfrm>
        </p:spPr>
        <p:txBody>
          <a:bodyPr>
            <a:normAutofit/>
          </a:bodyPr>
          <a:lstStyle>
            <a:lvl1pPr>
              <a:defRPr sz="1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2739001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8_Title Slide">
    <p:spTree>
      <p:nvGrpSpPr>
        <p:cNvPr id="1" name=""/>
        <p:cNvGrpSpPr/>
        <p:nvPr/>
      </p:nvGrpSpPr>
      <p:grpSpPr>
        <a:xfrm>
          <a:off x="0" y="0"/>
          <a:ext cx="0" cy="0"/>
          <a:chOff x="0" y="0"/>
          <a:chExt cx="0" cy="0"/>
        </a:xfrm>
      </p:grpSpPr>
      <p:pic>
        <p:nvPicPr>
          <p:cNvPr id="12" name="Google Shape;110;p17">
            <a:extLst>
              <a:ext uri="{FF2B5EF4-FFF2-40B4-BE49-F238E27FC236}">
                <a16:creationId xmlns:a16="http://schemas.microsoft.com/office/drawing/2014/main" id="{CBEFC340-1869-22CB-5A5C-537D113451C4}"/>
              </a:ext>
            </a:extLst>
          </p:cNvPr>
          <p:cNvPicPr preferRelativeResize="0"/>
          <p:nvPr userDrawn="1"/>
        </p:nvPicPr>
        <p:blipFill rotWithShape="1">
          <a:blip r:embed="rId2">
            <a:alphaModFix/>
          </a:blip>
          <a:srcRect l="38539" t="-85" r="18060" b="799"/>
          <a:stretch/>
        </p:blipFill>
        <p:spPr>
          <a:xfrm>
            <a:off x="0" y="0"/>
            <a:ext cx="4489914" cy="6858000"/>
          </a:xfrm>
          <a:prstGeom prst="rect">
            <a:avLst/>
          </a:prstGeom>
          <a:noFill/>
          <a:ln>
            <a:noFill/>
          </a:ln>
        </p:spPr>
      </p:pic>
      <p:sp>
        <p:nvSpPr>
          <p:cNvPr id="13" name="Google Shape;55;p13">
            <a:extLst>
              <a:ext uri="{FF2B5EF4-FFF2-40B4-BE49-F238E27FC236}">
                <a16:creationId xmlns:a16="http://schemas.microsoft.com/office/drawing/2014/main" id="{63E12DBC-28B4-3EF4-ADA0-11BC3AF35513}"/>
              </a:ext>
            </a:extLst>
          </p:cNvPr>
          <p:cNvSpPr/>
          <p:nvPr userDrawn="1"/>
        </p:nvSpPr>
        <p:spPr>
          <a:xfrm>
            <a:off x="1" y="-26196"/>
            <a:ext cx="4489913" cy="6877241"/>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pic>
        <p:nvPicPr>
          <p:cNvPr id="3" name="Picture 2">
            <a:extLst>
              <a:ext uri="{FF2B5EF4-FFF2-40B4-BE49-F238E27FC236}">
                <a16:creationId xmlns:a16="http://schemas.microsoft.com/office/drawing/2014/main" id="{130EAF70-408E-73DE-CB5D-10A27F2D3983}"/>
              </a:ext>
            </a:extLst>
          </p:cNvPr>
          <p:cNvPicPr>
            <a:picLocks noChangeAspect="1"/>
          </p:cNvPicPr>
          <p:nvPr userDrawn="1"/>
        </p:nvPicPr>
        <p:blipFill>
          <a:blip r:embed="rId3"/>
          <a:stretch>
            <a:fillRect/>
          </a:stretch>
        </p:blipFill>
        <p:spPr>
          <a:xfrm>
            <a:off x="10780486" y="150075"/>
            <a:ext cx="1146625" cy="344737"/>
          </a:xfrm>
          <a:prstGeom prst="rect">
            <a:avLst/>
          </a:prstGeom>
        </p:spPr>
      </p:pic>
    </p:spTree>
    <p:extLst>
      <p:ext uri="{BB962C8B-B14F-4D97-AF65-F5344CB8AC3E}">
        <p14:creationId xmlns:p14="http://schemas.microsoft.com/office/powerpoint/2010/main" val="2947608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pic>
        <p:nvPicPr>
          <p:cNvPr id="16" name="Picture 15">
            <a:extLst>
              <a:ext uri="{FF2B5EF4-FFF2-40B4-BE49-F238E27FC236}">
                <a16:creationId xmlns:a16="http://schemas.microsoft.com/office/drawing/2014/main" id="{6A06D34E-BE59-0049-BC46-68756B89A834}"/>
              </a:ext>
            </a:extLst>
          </p:cNvPr>
          <p:cNvPicPr>
            <a:picLocks noChangeAspect="1"/>
          </p:cNvPicPr>
          <p:nvPr userDrawn="1"/>
        </p:nvPicPr>
        <p:blipFill>
          <a:blip r:embed="rId2"/>
          <a:stretch>
            <a:fillRect/>
          </a:stretch>
        </p:blipFill>
        <p:spPr>
          <a:xfrm>
            <a:off x="10780487" y="150076"/>
            <a:ext cx="1146625" cy="344737"/>
          </a:xfrm>
          <a:prstGeom prst="rect">
            <a:avLst/>
          </a:prstGeom>
        </p:spPr>
      </p:pic>
    </p:spTree>
    <p:extLst>
      <p:ext uri="{BB962C8B-B14F-4D97-AF65-F5344CB8AC3E}">
        <p14:creationId xmlns:p14="http://schemas.microsoft.com/office/powerpoint/2010/main" val="30191096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dirty="0"/>
              <a:t>Click to edit Master title style</a:t>
            </a:r>
          </a:p>
        </p:txBody>
      </p:sp>
      <p:pic>
        <p:nvPicPr>
          <p:cNvPr id="16" name="Picture 15">
            <a:extLst>
              <a:ext uri="{FF2B5EF4-FFF2-40B4-BE49-F238E27FC236}">
                <a16:creationId xmlns:a16="http://schemas.microsoft.com/office/drawing/2014/main" id="{6A06D34E-BE59-0049-BC46-68756B89A834}"/>
              </a:ext>
            </a:extLst>
          </p:cNvPr>
          <p:cNvPicPr>
            <a:picLocks noChangeAspect="1"/>
          </p:cNvPicPr>
          <p:nvPr userDrawn="1"/>
        </p:nvPicPr>
        <p:blipFill>
          <a:blip r:embed="rId2"/>
          <a:stretch>
            <a:fillRect/>
          </a:stretch>
        </p:blipFill>
        <p:spPr>
          <a:xfrm>
            <a:off x="10780487" y="150076"/>
            <a:ext cx="1146625" cy="344737"/>
          </a:xfrm>
          <a:prstGeom prst="rect">
            <a:avLst/>
          </a:prstGeom>
        </p:spPr>
      </p:pic>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836613" y="2011680"/>
            <a:ext cx="10501312"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836613" y="1092416"/>
            <a:ext cx="10501312"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Tree>
    <p:extLst>
      <p:ext uri="{BB962C8B-B14F-4D97-AF65-F5344CB8AC3E}">
        <p14:creationId xmlns:p14="http://schemas.microsoft.com/office/powerpoint/2010/main" val="953370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pic>
        <p:nvPicPr>
          <p:cNvPr id="16" name="Picture 15">
            <a:extLst>
              <a:ext uri="{FF2B5EF4-FFF2-40B4-BE49-F238E27FC236}">
                <a16:creationId xmlns:a16="http://schemas.microsoft.com/office/drawing/2014/main" id="{6A06D34E-BE59-0049-BC46-68756B89A834}"/>
              </a:ext>
            </a:extLst>
          </p:cNvPr>
          <p:cNvPicPr>
            <a:picLocks noChangeAspect="1"/>
          </p:cNvPicPr>
          <p:nvPr userDrawn="1"/>
        </p:nvPicPr>
        <p:blipFill>
          <a:blip r:embed="rId2"/>
          <a:stretch>
            <a:fillRect/>
          </a:stretch>
        </p:blipFill>
        <p:spPr>
          <a:xfrm>
            <a:off x="10780487" y="150076"/>
            <a:ext cx="1146625" cy="344737"/>
          </a:xfrm>
          <a:prstGeom prst="rect">
            <a:avLst/>
          </a:prstGeom>
        </p:spPr>
      </p:pic>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458552"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458552"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Tree>
    <p:extLst>
      <p:ext uri="{BB962C8B-B14F-4D97-AF65-F5344CB8AC3E}">
        <p14:creationId xmlns:p14="http://schemas.microsoft.com/office/powerpoint/2010/main" val="158270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dirty="0"/>
              <a:t>Click to edit Master title style</a:t>
            </a:r>
          </a:p>
        </p:txBody>
      </p:sp>
      <p:pic>
        <p:nvPicPr>
          <p:cNvPr id="16" name="Picture 15">
            <a:extLst>
              <a:ext uri="{FF2B5EF4-FFF2-40B4-BE49-F238E27FC236}">
                <a16:creationId xmlns:a16="http://schemas.microsoft.com/office/drawing/2014/main" id="{6A06D34E-BE59-0049-BC46-68756B89A834}"/>
              </a:ext>
            </a:extLst>
          </p:cNvPr>
          <p:cNvPicPr>
            <a:picLocks noChangeAspect="1"/>
          </p:cNvPicPr>
          <p:nvPr userDrawn="1"/>
        </p:nvPicPr>
        <p:blipFill>
          <a:blip r:embed="rId2"/>
          <a:stretch>
            <a:fillRect/>
          </a:stretch>
        </p:blipFill>
        <p:spPr>
          <a:xfrm>
            <a:off x="10780487" y="150076"/>
            <a:ext cx="1146625" cy="344737"/>
          </a:xfrm>
          <a:prstGeom prst="rect">
            <a:avLst/>
          </a:prstGeom>
        </p:spPr>
      </p:pic>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Tree>
    <p:extLst>
      <p:ext uri="{BB962C8B-B14F-4D97-AF65-F5344CB8AC3E}">
        <p14:creationId xmlns:p14="http://schemas.microsoft.com/office/powerpoint/2010/main" val="42285268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6" y="-9728"/>
            <a:ext cx="6095924" cy="6867728"/>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chemeClr val="bg1"/>
                </a:solidFill>
                <a:latin typeface="Montserrat SemiBold" pitchFamily="2" charset="77"/>
              </a:defRPr>
            </a:lvl1pPr>
          </a:lstStyle>
          <a:p>
            <a:pPr lvl="0"/>
            <a:r>
              <a:rPr lang="en-US" dirty="0"/>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chemeClr val="bg1"/>
                </a:solidFill>
              </a:defRPr>
            </a:lvl1pPr>
          </a:lstStyle>
          <a:p>
            <a:r>
              <a:rPr lang="en-US" dirty="0"/>
              <a:t>Click to edit Master title style</a:t>
            </a:r>
          </a:p>
        </p:txBody>
      </p:sp>
      <p:pic>
        <p:nvPicPr>
          <p:cNvPr id="10" name="Picture 9">
            <a:extLst>
              <a:ext uri="{FF2B5EF4-FFF2-40B4-BE49-F238E27FC236}">
                <a16:creationId xmlns:a16="http://schemas.microsoft.com/office/drawing/2014/main" id="{069717A3-AB97-B5FE-2E2D-D88DD8FD2F4A}"/>
              </a:ext>
            </a:extLst>
          </p:cNvPr>
          <p:cNvPicPr>
            <a:picLocks noChangeAspect="1"/>
          </p:cNvPicPr>
          <p:nvPr userDrawn="1"/>
        </p:nvPicPr>
        <p:blipFill>
          <a:blip r:embed="rId2"/>
          <a:stretch>
            <a:fillRect/>
          </a:stretch>
        </p:blipFill>
        <p:spPr>
          <a:xfrm>
            <a:off x="10780486" y="150075"/>
            <a:ext cx="1146625" cy="344737"/>
          </a:xfrm>
          <a:prstGeom prst="rect">
            <a:avLst/>
          </a:prstGeom>
        </p:spPr>
      </p:pic>
    </p:spTree>
    <p:extLst>
      <p:ext uri="{BB962C8B-B14F-4D97-AF65-F5344CB8AC3E}">
        <p14:creationId xmlns:p14="http://schemas.microsoft.com/office/powerpoint/2010/main" val="8047439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7" name="Google Shape;122;p18">
            <a:extLst>
              <a:ext uri="{FF2B5EF4-FFF2-40B4-BE49-F238E27FC236}">
                <a16:creationId xmlns:a16="http://schemas.microsoft.com/office/drawing/2014/main" id="{34EEEDD2-A258-2F1F-176D-5B993090DBDF}"/>
              </a:ext>
            </a:extLst>
          </p:cNvPr>
          <p:cNvSpPr/>
          <p:nvPr userDrawn="1"/>
        </p:nvSpPr>
        <p:spPr>
          <a:xfrm flipH="1">
            <a:off x="6096000" y="-9728"/>
            <a:ext cx="6096000" cy="6867728"/>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chemeClr val="bg1"/>
                </a:solidFill>
                <a:latin typeface="Montserrat SemiBold" pitchFamily="2" charset="77"/>
              </a:defRPr>
            </a:lvl1pPr>
          </a:lstStyle>
          <a:p>
            <a:pPr lvl="0"/>
            <a:r>
              <a:rPr lang="en-US" dirty="0"/>
              <a:t>Click to edit Master text styles</a:t>
            </a: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rgbClr val="0C70C8"/>
                </a:solidFill>
              </a:defRPr>
            </a:lvl1pPr>
          </a:lstStyle>
          <a:p>
            <a:r>
              <a:rPr lang="en-US" dirty="0"/>
              <a:t>Click to edit Master title style</a:t>
            </a:r>
          </a:p>
        </p:txBody>
      </p:sp>
      <p:pic>
        <p:nvPicPr>
          <p:cNvPr id="2" name="Picture 1">
            <a:extLst>
              <a:ext uri="{FF2B5EF4-FFF2-40B4-BE49-F238E27FC236}">
                <a16:creationId xmlns:a16="http://schemas.microsoft.com/office/drawing/2014/main" id="{B54DF68C-F33D-7201-F7FC-E5A67EEFFD66}"/>
              </a:ext>
            </a:extLst>
          </p:cNvPr>
          <p:cNvPicPr>
            <a:picLocks noChangeAspect="1"/>
          </p:cNvPicPr>
          <p:nvPr userDrawn="1"/>
        </p:nvPicPr>
        <p:blipFill>
          <a:blip r:embed="rId2"/>
          <a:stretch>
            <a:fillRect/>
          </a:stretch>
        </p:blipFill>
        <p:spPr>
          <a:xfrm>
            <a:off x="10780487" y="150076"/>
            <a:ext cx="1146625" cy="344737"/>
          </a:xfrm>
          <a:prstGeom prst="rect">
            <a:avLst/>
          </a:prstGeom>
        </p:spPr>
      </p:pic>
      <p:sp>
        <p:nvSpPr>
          <p:cNvPr id="9" name="Slide Number Placeholder 5">
            <a:extLst>
              <a:ext uri="{FF2B5EF4-FFF2-40B4-BE49-F238E27FC236}">
                <a16:creationId xmlns:a16="http://schemas.microsoft.com/office/drawing/2014/main" id="{27E322E5-2DA2-4AB2-3752-83B98FA9DF61}"/>
              </a:ext>
            </a:extLst>
          </p:cNvPr>
          <p:cNvSpPr>
            <a:spLocks noGrp="1"/>
          </p:cNvSpPr>
          <p:nvPr>
            <p:ph type="sldNum" sz="quarter" idx="12"/>
          </p:nvPr>
        </p:nvSpPr>
        <p:spPr>
          <a:xfrm>
            <a:off x="11445498" y="6365726"/>
            <a:ext cx="481614" cy="365125"/>
          </a:xfrm>
          <a:solidFill>
            <a:srgbClr val="0C70C8"/>
          </a:solidFill>
        </p:spPr>
        <p:txBody>
          <a:bodyPr/>
          <a:lstStyle>
            <a:lvl1pPr>
              <a:defRPr sz="1000" b="0" i="0">
                <a:solidFill>
                  <a:schemeClr val="bg1"/>
                </a:solidFill>
                <a:latin typeface="Montserrat Medium" pitchFamily="2" charset="77"/>
              </a:defRPr>
            </a:lvl1pPr>
          </a:lstStyle>
          <a:p>
            <a:fld id="{1AF6F2DA-B01E-0F4A-9C3D-CC5E8B20FA62}" type="slidenum">
              <a:rPr lang="en-US" smtClean="0"/>
              <a:pPr/>
              <a:t>‹#›</a:t>
            </a:fld>
            <a:endParaRPr lang="en-US" dirty="0"/>
          </a:p>
        </p:txBody>
      </p:sp>
    </p:spTree>
    <p:extLst>
      <p:ext uri="{BB962C8B-B14F-4D97-AF65-F5344CB8AC3E}">
        <p14:creationId xmlns:p14="http://schemas.microsoft.com/office/powerpoint/2010/main" val="15607652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Title Slide">
    <p:bg>
      <p:bgPr>
        <a:solidFill>
          <a:srgbClr val="020A78"/>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bg1"/>
                </a:solidFill>
              </a:defRPr>
            </a:lvl1pPr>
          </a:lstStyle>
          <a:p>
            <a:fld id="{1AF6F2DA-B01E-0F4A-9C3D-CC5E8B20FA62}" type="slidenum">
              <a:rPr lang="en-US" smtClean="0"/>
              <a:pPr/>
              <a:t>‹#›</a:t>
            </a:fld>
            <a:endParaRPr lang="en-US"/>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803188" y="1236572"/>
            <a:ext cx="8254315" cy="3519882"/>
          </a:xfrm>
        </p:spPr>
        <p:txBody>
          <a:bodyPr anchor="b">
            <a:normAutofit/>
          </a:bodyPr>
          <a:lstStyle>
            <a:lvl1pPr>
              <a:defRPr sz="5400">
                <a:solidFill>
                  <a:schemeClr val="bg1"/>
                </a:solidFill>
              </a:defRPr>
            </a:lvl1pPr>
          </a:lstStyle>
          <a:p>
            <a:r>
              <a:rPr lang="en-US"/>
              <a:t>Click to edit Master title style</a:t>
            </a:r>
          </a:p>
        </p:txBody>
      </p:sp>
      <p:pic>
        <p:nvPicPr>
          <p:cNvPr id="16" name="Picture 15">
            <a:extLst>
              <a:ext uri="{FF2B5EF4-FFF2-40B4-BE49-F238E27FC236}">
                <a16:creationId xmlns:a16="http://schemas.microsoft.com/office/drawing/2014/main" id="{6A06D34E-BE59-0049-BC46-68756B89A834}"/>
              </a:ext>
            </a:extLst>
          </p:cNvPr>
          <p:cNvPicPr>
            <a:picLocks noChangeAspect="1"/>
          </p:cNvPicPr>
          <p:nvPr userDrawn="1"/>
        </p:nvPicPr>
        <p:blipFill>
          <a:blip r:embed="rId2"/>
          <a:stretch>
            <a:fillRect/>
          </a:stretch>
        </p:blipFill>
        <p:spPr>
          <a:xfrm>
            <a:off x="10780487" y="150076"/>
            <a:ext cx="1146625" cy="344737"/>
          </a:xfrm>
          <a:prstGeom prst="rect">
            <a:avLst/>
          </a:prstGeom>
        </p:spPr>
      </p:pic>
      <p:sp>
        <p:nvSpPr>
          <p:cNvPr id="4" name="Text Placeholder 3">
            <a:extLst>
              <a:ext uri="{FF2B5EF4-FFF2-40B4-BE49-F238E27FC236}">
                <a16:creationId xmlns:a16="http://schemas.microsoft.com/office/drawing/2014/main" id="{BB9F71A4-DE80-4132-20FE-D2D4347B9B7A}"/>
              </a:ext>
            </a:extLst>
          </p:cNvPr>
          <p:cNvSpPr>
            <a:spLocks noGrp="1"/>
          </p:cNvSpPr>
          <p:nvPr>
            <p:ph type="body" sz="quarter" idx="13"/>
          </p:nvPr>
        </p:nvSpPr>
        <p:spPr>
          <a:xfrm>
            <a:off x="803275" y="5029200"/>
            <a:ext cx="7723188" cy="1112838"/>
          </a:xfrm>
        </p:spPr>
        <p:txBody>
          <a:bodyPr/>
          <a:lstStyle>
            <a:lvl1pPr marL="0" indent="0">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2580212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pic>
        <p:nvPicPr>
          <p:cNvPr id="9" name="Google Shape;110;p17">
            <a:extLst>
              <a:ext uri="{FF2B5EF4-FFF2-40B4-BE49-F238E27FC236}">
                <a16:creationId xmlns:a16="http://schemas.microsoft.com/office/drawing/2014/main" id="{3AA49BDB-8D08-537A-3F72-16D78E848985}"/>
              </a:ext>
            </a:extLst>
          </p:cNvPr>
          <p:cNvPicPr preferRelativeResize="0"/>
          <p:nvPr userDrawn="1"/>
        </p:nvPicPr>
        <p:blipFill rotWithShape="1">
          <a:blip r:embed="rId2">
            <a:alphaModFix/>
          </a:blip>
          <a:srcRect t="3749" b="12004"/>
          <a:stretch/>
        </p:blipFill>
        <p:spPr>
          <a:xfrm>
            <a:off x="0" y="-6955"/>
            <a:ext cx="12192000" cy="6851045"/>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17929" y="0"/>
            <a:ext cx="12192000" cy="6858000"/>
          </a:xfrm>
          <a:prstGeom prst="rect">
            <a:avLst/>
          </a:prstGeom>
          <a:solidFill>
            <a:srgbClr val="020A78">
              <a:alpha val="8503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bg1"/>
                </a:solidFill>
              </a:defRPr>
            </a:lvl1pPr>
          </a:lstStyle>
          <a:p>
            <a:fld id="{1AF6F2DA-B01E-0F4A-9C3D-CC5E8B20FA62}" type="slidenum">
              <a:rPr lang="en-US" smtClean="0"/>
              <a:pPr/>
              <a:t>‹#›</a:t>
            </a:fld>
            <a:endParaRPr lang="en-US"/>
          </a:p>
        </p:txBody>
      </p:sp>
      <p:pic>
        <p:nvPicPr>
          <p:cNvPr id="8" name="Picture 7">
            <a:extLst>
              <a:ext uri="{FF2B5EF4-FFF2-40B4-BE49-F238E27FC236}">
                <a16:creationId xmlns:a16="http://schemas.microsoft.com/office/drawing/2014/main" id="{8574CD2B-9DD4-DC43-7365-63D1226AA5E0}"/>
              </a:ext>
            </a:extLst>
          </p:cNvPr>
          <p:cNvPicPr>
            <a:picLocks noChangeAspect="1"/>
          </p:cNvPicPr>
          <p:nvPr userDrawn="1"/>
        </p:nvPicPr>
        <p:blipFill>
          <a:blip r:embed="rId3"/>
          <a:stretch>
            <a:fillRect/>
          </a:stretch>
        </p:blipFill>
        <p:spPr>
          <a:xfrm>
            <a:off x="10780487" y="150076"/>
            <a:ext cx="1146625" cy="344737"/>
          </a:xfrm>
          <a:prstGeom prst="rect">
            <a:avLst/>
          </a:prstGeom>
        </p:spPr>
      </p:pic>
      <p:sp>
        <p:nvSpPr>
          <p:cNvPr id="3" name="Title 13">
            <a:extLst>
              <a:ext uri="{FF2B5EF4-FFF2-40B4-BE49-F238E27FC236}">
                <a16:creationId xmlns:a16="http://schemas.microsoft.com/office/drawing/2014/main" id="{7C568D20-F1DD-D5AA-A1E9-219896E2A0BA}"/>
              </a:ext>
            </a:extLst>
          </p:cNvPr>
          <p:cNvSpPr>
            <a:spLocks noGrp="1"/>
          </p:cNvSpPr>
          <p:nvPr>
            <p:ph type="title"/>
          </p:nvPr>
        </p:nvSpPr>
        <p:spPr>
          <a:xfrm>
            <a:off x="803188" y="1236572"/>
            <a:ext cx="8254315" cy="3519882"/>
          </a:xfrm>
        </p:spPr>
        <p:txBody>
          <a:bodyPr anchor="b">
            <a:normAutofit/>
          </a:bodyPr>
          <a:lstStyle>
            <a:lvl1pPr>
              <a:defRPr sz="5400">
                <a:solidFill>
                  <a:schemeClr val="bg1"/>
                </a:solidFill>
              </a:defRPr>
            </a:lvl1pPr>
          </a:lstStyle>
          <a:p>
            <a:r>
              <a:rPr lang="en-US"/>
              <a:t>Click to edit Master title style</a:t>
            </a:r>
          </a:p>
        </p:txBody>
      </p:sp>
      <p:sp>
        <p:nvSpPr>
          <p:cNvPr id="10" name="Text Placeholder 3">
            <a:extLst>
              <a:ext uri="{FF2B5EF4-FFF2-40B4-BE49-F238E27FC236}">
                <a16:creationId xmlns:a16="http://schemas.microsoft.com/office/drawing/2014/main" id="{19F3F3DB-71AE-AB47-B734-0142A406C562}"/>
              </a:ext>
            </a:extLst>
          </p:cNvPr>
          <p:cNvSpPr>
            <a:spLocks noGrp="1"/>
          </p:cNvSpPr>
          <p:nvPr>
            <p:ph type="body" sz="quarter" idx="13"/>
          </p:nvPr>
        </p:nvSpPr>
        <p:spPr>
          <a:xfrm>
            <a:off x="803275" y="5029200"/>
            <a:ext cx="7723188" cy="1112838"/>
          </a:xfrm>
        </p:spPr>
        <p:txBody>
          <a:bodyPr/>
          <a:lstStyle>
            <a:lvl1pPr marL="0" indent="0">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117249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836613" y="2011680"/>
            <a:ext cx="10501312"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836613" y="1092416"/>
            <a:ext cx="10501312"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pic>
        <p:nvPicPr>
          <p:cNvPr id="3" name="Picture 2">
            <a:extLst>
              <a:ext uri="{FF2B5EF4-FFF2-40B4-BE49-F238E27FC236}">
                <a16:creationId xmlns:a16="http://schemas.microsoft.com/office/drawing/2014/main" id="{AF79731F-227E-B0F0-C4E8-84B9695D2B84}"/>
              </a:ext>
            </a:extLst>
          </p:cNvPr>
          <p:cNvPicPr>
            <a:picLocks noChangeAspect="1"/>
          </p:cNvPicPr>
          <p:nvPr userDrawn="1"/>
        </p:nvPicPr>
        <p:blipFill>
          <a:blip r:embed="rId2"/>
          <a:stretch>
            <a:fillRect/>
          </a:stretch>
        </p:blipFill>
        <p:spPr>
          <a:xfrm>
            <a:off x="10780486" y="150075"/>
            <a:ext cx="1146625" cy="344737"/>
          </a:xfrm>
          <a:prstGeom prst="rect">
            <a:avLst/>
          </a:prstGeom>
        </p:spPr>
      </p:pic>
    </p:spTree>
    <p:extLst>
      <p:ext uri="{BB962C8B-B14F-4D97-AF65-F5344CB8AC3E}">
        <p14:creationId xmlns:p14="http://schemas.microsoft.com/office/powerpoint/2010/main" val="8843878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5_Title Slide">
    <p:bg>
      <p:bgPr>
        <a:solidFill>
          <a:srgbClr val="020A78"/>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BFA2FB-DA5E-D3F8-BF63-7045F48166E5}"/>
              </a:ext>
            </a:extLst>
          </p:cNvPr>
          <p:cNvPicPr>
            <a:picLocks noChangeAspect="1"/>
          </p:cNvPicPr>
          <p:nvPr userDrawn="1"/>
        </p:nvPicPr>
        <p:blipFill rotWithShape="1">
          <a:blip r:embed="rId2"/>
          <a:srcRect l="7803" r="9980"/>
          <a:stretch/>
        </p:blipFill>
        <p:spPr>
          <a:xfrm>
            <a:off x="-2" y="-19241"/>
            <a:ext cx="12192001" cy="6877241"/>
          </a:xfrm>
          <a:prstGeom prst="rect">
            <a:avLst/>
          </a:prstGeom>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2" y="0"/>
            <a:ext cx="12192000" cy="6858000"/>
          </a:xfrm>
          <a:prstGeom prst="rect">
            <a:avLst/>
          </a:prstGeom>
          <a:solidFill>
            <a:srgbClr val="020A78">
              <a:alpha val="846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bg1"/>
                </a:solidFill>
              </a:defRPr>
            </a:lvl1pPr>
          </a:lstStyle>
          <a:p>
            <a:fld id="{1AF6F2DA-B01E-0F4A-9C3D-CC5E8B20FA62}" type="slidenum">
              <a:rPr lang="en-US" smtClean="0"/>
              <a:pPr/>
              <a:t>‹#›</a:t>
            </a:fld>
            <a:endParaRPr lang="en-US"/>
          </a:p>
        </p:txBody>
      </p:sp>
      <p:pic>
        <p:nvPicPr>
          <p:cNvPr id="8" name="Picture 7">
            <a:extLst>
              <a:ext uri="{FF2B5EF4-FFF2-40B4-BE49-F238E27FC236}">
                <a16:creationId xmlns:a16="http://schemas.microsoft.com/office/drawing/2014/main" id="{8574CD2B-9DD4-DC43-7365-63D1226AA5E0}"/>
              </a:ext>
            </a:extLst>
          </p:cNvPr>
          <p:cNvPicPr>
            <a:picLocks noChangeAspect="1"/>
          </p:cNvPicPr>
          <p:nvPr userDrawn="1"/>
        </p:nvPicPr>
        <p:blipFill>
          <a:blip r:embed="rId3"/>
          <a:stretch>
            <a:fillRect/>
          </a:stretch>
        </p:blipFill>
        <p:spPr>
          <a:xfrm>
            <a:off x="10780487" y="150076"/>
            <a:ext cx="1146625" cy="344737"/>
          </a:xfrm>
          <a:prstGeom prst="rect">
            <a:avLst/>
          </a:prstGeom>
        </p:spPr>
      </p:pic>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7100047"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7100047" cy="462013"/>
          </a:xfrm>
        </p:spPr>
        <p:txBody>
          <a:bodyPr>
            <a:normAutofit/>
          </a:bodyPr>
          <a:lstStyle>
            <a:lvl1pPr marL="0" indent="0">
              <a:buNone/>
              <a:defRPr sz="2400" b="1" i="0">
                <a:solidFill>
                  <a:schemeClr val="bg1"/>
                </a:solidFill>
                <a:latin typeface="Montserrat SemiBold" pitchFamily="2" charset="77"/>
              </a:defRPr>
            </a:lvl1pPr>
          </a:lstStyle>
          <a:p>
            <a:pPr lvl="0"/>
            <a:r>
              <a:rPr lang="en-US" dirty="0"/>
              <a:t>Click to edit Master text styles</a:t>
            </a:r>
          </a:p>
        </p:txBody>
      </p:sp>
    </p:spTree>
    <p:extLst>
      <p:ext uri="{BB962C8B-B14F-4D97-AF65-F5344CB8AC3E}">
        <p14:creationId xmlns:p14="http://schemas.microsoft.com/office/powerpoint/2010/main" val="41400639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6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pic>
        <p:nvPicPr>
          <p:cNvPr id="10" name="Google Shape;110;p17">
            <a:extLst>
              <a:ext uri="{FF2B5EF4-FFF2-40B4-BE49-F238E27FC236}">
                <a16:creationId xmlns:a16="http://schemas.microsoft.com/office/drawing/2014/main" id="{4F3A0320-5EBF-37FC-C143-CC77F0099CEC}"/>
              </a:ext>
            </a:extLst>
          </p:cNvPr>
          <p:cNvPicPr preferRelativeResize="0"/>
          <p:nvPr userDrawn="1"/>
        </p:nvPicPr>
        <p:blipFill rotWithShape="1">
          <a:blip r:embed="rId2">
            <a:alphaModFix/>
          </a:blip>
          <a:srcRect l="38539" t="-85" r="18060" b="799"/>
          <a:stretch/>
        </p:blipFill>
        <p:spPr>
          <a:xfrm>
            <a:off x="7702086" y="6955"/>
            <a:ext cx="4489914" cy="6851045"/>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77241"/>
          </a:xfrm>
          <a:prstGeom prst="rect">
            <a:avLst/>
          </a:prstGeom>
          <a:solidFill>
            <a:srgbClr val="020A7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bg1"/>
                </a:solidFill>
              </a:defRPr>
            </a:lvl1pPr>
          </a:lstStyle>
          <a:p>
            <a:fld id="{1AF6F2DA-B01E-0F4A-9C3D-CC5E8B20FA62}" type="slidenum">
              <a:rPr lang="en-US" smtClean="0"/>
              <a:pPr/>
              <a:t>‹#›</a:t>
            </a:fld>
            <a:endParaRPr lang="en-US"/>
          </a:p>
        </p:txBody>
      </p:sp>
      <p:pic>
        <p:nvPicPr>
          <p:cNvPr id="8" name="Picture 7">
            <a:extLst>
              <a:ext uri="{FF2B5EF4-FFF2-40B4-BE49-F238E27FC236}">
                <a16:creationId xmlns:a16="http://schemas.microsoft.com/office/drawing/2014/main" id="{8574CD2B-9DD4-DC43-7365-63D1226AA5E0}"/>
              </a:ext>
            </a:extLst>
          </p:cNvPr>
          <p:cNvPicPr>
            <a:picLocks noChangeAspect="1"/>
          </p:cNvPicPr>
          <p:nvPr userDrawn="1"/>
        </p:nvPicPr>
        <p:blipFill>
          <a:blip r:embed="rId3"/>
          <a:stretch>
            <a:fillRect/>
          </a:stretch>
        </p:blipFill>
        <p:spPr>
          <a:xfrm>
            <a:off x="10780487" y="150076"/>
            <a:ext cx="1146625" cy="344737"/>
          </a:xfrm>
          <a:prstGeom prst="rect">
            <a:avLst/>
          </a:prstGeom>
        </p:spPr>
      </p:pic>
    </p:spTree>
    <p:extLst>
      <p:ext uri="{BB962C8B-B14F-4D97-AF65-F5344CB8AC3E}">
        <p14:creationId xmlns:p14="http://schemas.microsoft.com/office/powerpoint/2010/main" val="17240736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pic>
        <p:nvPicPr>
          <p:cNvPr id="12" name="Google Shape;110;p17">
            <a:extLst>
              <a:ext uri="{FF2B5EF4-FFF2-40B4-BE49-F238E27FC236}">
                <a16:creationId xmlns:a16="http://schemas.microsoft.com/office/drawing/2014/main" id="{CBEFC340-1869-22CB-5A5C-537D113451C4}"/>
              </a:ext>
            </a:extLst>
          </p:cNvPr>
          <p:cNvPicPr preferRelativeResize="0"/>
          <p:nvPr userDrawn="1"/>
        </p:nvPicPr>
        <p:blipFill rotWithShape="1">
          <a:blip r:embed="rId2">
            <a:alphaModFix/>
          </a:blip>
          <a:srcRect l="38539" t="-85" r="18060" b="799"/>
          <a:stretch/>
        </p:blipFill>
        <p:spPr>
          <a:xfrm>
            <a:off x="0" y="0"/>
            <a:ext cx="4489914" cy="6851045"/>
          </a:xfrm>
          <a:prstGeom prst="rect">
            <a:avLst/>
          </a:prstGeom>
          <a:noFill/>
          <a:ln>
            <a:noFill/>
          </a:ln>
        </p:spPr>
      </p:pic>
      <p:sp>
        <p:nvSpPr>
          <p:cNvPr id="13" name="Google Shape;55;p13">
            <a:extLst>
              <a:ext uri="{FF2B5EF4-FFF2-40B4-BE49-F238E27FC236}">
                <a16:creationId xmlns:a16="http://schemas.microsoft.com/office/drawing/2014/main" id="{63E12DBC-28B4-3EF4-ADA0-11BC3AF35513}"/>
              </a:ext>
            </a:extLst>
          </p:cNvPr>
          <p:cNvSpPr/>
          <p:nvPr userDrawn="1"/>
        </p:nvSpPr>
        <p:spPr>
          <a:xfrm>
            <a:off x="1" y="0"/>
            <a:ext cx="4489913" cy="6877241"/>
          </a:xfrm>
          <a:prstGeom prst="rect">
            <a:avLst/>
          </a:prstGeom>
          <a:solidFill>
            <a:srgbClr val="020A78">
              <a:alpha val="850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pic>
        <p:nvPicPr>
          <p:cNvPr id="3" name="Picture 2">
            <a:extLst>
              <a:ext uri="{FF2B5EF4-FFF2-40B4-BE49-F238E27FC236}">
                <a16:creationId xmlns:a16="http://schemas.microsoft.com/office/drawing/2014/main" id="{130EAF70-408E-73DE-CB5D-10A27F2D3983}"/>
              </a:ext>
            </a:extLst>
          </p:cNvPr>
          <p:cNvPicPr>
            <a:picLocks noChangeAspect="1"/>
          </p:cNvPicPr>
          <p:nvPr userDrawn="1"/>
        </p:nvPicPr>
        <p:blipFill>
          <a:blip r:embed="rId3"/>
          <a:stretch>
            <a:fillRect/>
          </a:stretch>
        </p:blipFill>
        <p:spPr>
          <a:xfrm>
            <a:off x="10780486" y="150075"/>
            <a:ext cx="1146625" cy="344737"/>
          </a:xfrm>
          <a:prstGeom prst="rect">
            <a:avLst/>
          </a:prstGeom>
        </p:spPr>
      </p:pic>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90" y="150075"/>
            <a:ext cx="4225024" cy="344737"/>
          </a:xfrm>
        </p:spPr>
        <p:txBody>
          <a:bodyPr>
            <a:normAutofit/>
          </a:bodyPr>
          <a:lstStyle>
            <a:lvl1pPr>
              <a:defRPr sz="1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108616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userDrawn="1"/>
        </p:nvGrpSpPr>
        <p:grpSpPr>
          <a:xfrm>
            <a:off x="7702087"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a:alphaModFix/>
            </a:blip>
            <a:srcRect l="7518" t="1389" b="4740"/>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020A78">
                <a:alpha val="79957"/>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bg1"/>
                </a:solidFill>
              </a:defRPr>
            </a:lvl1pPr>
          </a:lstStyle>
          <a:p>
            <a:fld id="{1AF6F2DA-B01E-0F4A-9C3D-CC5E8B20FA62}" type="slidenum">
              <a:rPr lang="en-US" smtClean="0"/>
              <a:pPr/>
              <a:t>‹#›</a:t>
            </a:fld>
            <a:endParaRPr lang="en-US"/>
          </a:p>
        </p:txBody>
      </p:sp>
      <p:pic>
        <p:nvPicPr>
          <p:cNvPr id="8" name="Picture 7">
            <a:extLst>
              <a:ext uri="{FF2B5EF4-FFF2-40B4-BE49-F238E27FC236}">
                <a16:creationId xmlns:a16="http://schemas.microsoft.com/office/drawing/2014/main" id="{8574CD2B-9DD4-DC43-7365-63D1226AA5E0}"/>
              </a:ext>
            </a:extLst>
          </p:cNvPr>
          <p:cNvPicPr>
            <a:picLocks noChangeAspect="1"/>
          </p:cNvPicPr>
          <p:nvPr userDrawn="1"/>
        </p:nvPicPr>
        <p:blipFill>
          <a:blip r:embed="rId3"/>
          <a:stretch>
            <a:fillRect/>
          </a:stretch>
        </p:blipFill>
        <p:spPr>
          <a:xfrm>
            <a:off x="10780487" y="150076"/>
            <a:ext cx="1146625" cy="344737"/>
          </a:xfrm>
          <a:prstGeom prst="rect">
            <a:avLst/>
          </a:prstGeom>
        </p:spPr>
      </p:pic>
    </p:spTree>
    <p:extLst>
      <p:ext uri="{BB962C8B-B14F-4D97-AF65-F5344CB8AC3E}">
        <p14:creationId xmlns:p14="http://schemas.microsoft.com/office/powerpoint/2010/main" val="3808225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userDrawn="1"/>
        </p:nvGrpSpPr>
        <p:grpSpPr>
          <a:xfrm flipH="1">
            <a:off x="0"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a:alphaModFix/>
            </a:blip>
            <a:srcRect l="7518" t="1389" b="4740"/>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020A78">
                <a:alpha val="7994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pic>
        <p:nvPicPr>
          <p:cNvPr id="3" name="Picture 2">
            <a:extLst>
              <a:ext uri="{FF2B5EF4-FFF2-40B4-BE49-F238E27FC236}">
                <a16:creationId xmlns:a16="http://schemas.microsoft.com/office/drawing/2014/main" id="{130EAF70-408E-73DE-CB5D-10A27F2D3983}"/>
              </a:ext>
            </a:extLst>
          </p:cNvPr>
          <p:cNvPicPr>
            <a:picLocks noChangeAspect="1"/>
          </p:cNvPicPr>
          <p:nvPr userDrawn="1"/>
        </p:nvPicPr>
        <p:blipFill>
          <a:blip r:embed="rId3"/>
          <a:stretch>
            <a:fillRect/>
          </a:stretch>
        </p:blipFill>
        <p:spPr>
          <a:xfrm>
            <a:off x="10780486" y="150075"/>
            <a:ext cx="1146625" cy="344737"/>
          </a:xfrm>
          <a:prstGeom prst="rect">
            <a:avLst/>
          </a:prstGeom>
        </p:spPr>
      </p:pic>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90" y="150075"/>
            <a:ext cx="4225024" cy="344737"/>
          </a:xfrm>
        </p:spPr>
        <p:txBody>
          <a:bodyPr>
            <a:normAutofit/>
          </a:bodyPr>
          <a:lstStyle>
            <a:lvl1pPr>
              <a:defRPr sz="1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2642671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pic>
        <p:nvPicPr>
          <p:cNvPr id="16" name="Picture 15">
            <a:extLst>
              <a:ext uri="{FF2B5EF4-FFF2-40B4-BE49-F238E27FC236}">
                <a16:creationId xmlns:a16="http://schemas.microsoft.com/office/drawing/2014/main" id="{6A06D34E-BE59-0049-BC46-68756B89A834}"/>
              </a:ext>
            </a:extLst>
          </p:cNvPr>
          <p:cNvPicPr>
            <a:picLocks noChangeAspect="1"/>
          </p:cNvPicPr>
          <p:nvPr userDrawn="1"/>
        </p:nvPicPr>
        <p:blipFill>
          <a:blip r:embed="rId2"/>
          <a:stretch>
            <a:fillRect/>
          </a:stretch>
        </p:blipFill>
        <p:spPr>
          <a:xfrm>
            <a:off x="10780487" y="150076"/>
            <a:ext cx="1146625" cy="344737"/>
          </a:xfrm>
          <a:prstGeom prst="rect">
            <a:avLst/>
          </a:prstGeom>
        </p:spPr>
      </p:pic>
    </p:spTree>
    <p:extLst>
      <p:ext uri="{BB962C8B-B14F-4D97-AF65-F5344CB8AC3E}">
        <p14:creationId xmlns:p14="http://schemas.microsoft.com/office/powerpoint/2010/main" val="35958227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5" y="-9728"/>
            <a:ext cx="12191925" cy="644893"/>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dirty="0"/>
              <a:t>Click to edit Master title style</a:t>
            </a:r>
          </a:p>
        </p:txBody>
      </p:sp>
      <p:pic>
        <p:nvPicPr>
          <p:cNvPr id="16" name="Picture 15">
            <a:extLst>
              <a:ext uri="{FF2B5EF4-FFF2-40B4-BE49-F238E27FC236}">
                <a16:creationId xmlns:a16="http://schemas.microsoft.com/office/drawing/2014/main" id="{6A06D34E-BE59-0049-BC46-68756B89A834}"/>
              </a:ext>
            </a:extLst>
          </p:cNvPr>
          <p:cNvPicPr>
            <a:picLocks noChangeAspect="1"/>
          </p:cNvPicPr>
          <p:nvPr userDrawn="1"/>
        </p:nvPicPr>
        <p:blipFill>
          <a:blip r:embed="rId2"/>
          <a:stretch>
            <a:fillRect/>
          </a:stretch>
        </p:blipFill>
        <p:spPr>
          <a:xfrm>
            <a:off x="10780487" y="150076"/>
            <a:ext cx="1146625" cy="344737"/>
          </a:xfrm>
          <a:prstGeom prst="rect">
            <a:avLst/>
          </a:prstGeom>
        </p:spPr>
      </p:pic>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836613" y="2011680"/>
            <a:ext cx="10501312"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836613" y="1092416"/>
            <a:ext cx="10501312"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Tree>
    <p:extLst>
      <p:ext uri="{BB962C8B-B14F-4D97-AF65-F5344CB8AC3E}">
        <p14:creationId xmlns:p14="http://schemas.microsoft.com/office/powerpoint/2010/main" val="7406547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a:t>Click to edit Master title style</a:t>
            </a:r>
          </a:p>
        </p:txBody>
      </p:sp>
      <p:pic>
        <p:nvPicPr>
          <p:cNvPr id="16" name="Picture 15">
            <a:extLst>
              <a:ext uri="{FF2B5EF4-FFF2-40B4-BE49-F238E27FC236}">
                <a16:creationId xmlns:a16="http://schemas.microsoft.com/office/drawing/2014/main" id="{6A06D34E-BE59-0049-BC46-68756B89A834}"/>
              </a:ext>
            </a:extLst>
          </p:cNvPr>
          <p:cNvPicPr>
            <a:picLocks noChangeAspect="1"/>
          </p:cNvPicPr>
          <p:nvPr userDrawn="1"/>
        </p:nvPicPr>
        <p:blipFill>
          <a:blip r:embed="rId2"/>
          <a:stretch>
            <a:fillRect/>
          </a:stretch>
        </p:blipFill>
        <p:spPr>
          <a:xfrm>
            <a:off x="10780487" y="150076"/>
            <a:ext cx="1146625" cy="344737"/>
          </a:xfrm>
          <a:prstGeom prst="rect">
            <a:avLst/>
          </a:prstGeom>
        </p:spPr>
      </p:pic>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458552"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458552"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Tree>
    <p:extLst>
      <p:ext uri="{BB962C8B-B14F-4D97-AF65-F5344CB8AC3E}">
        <p14:creationId xmlns:p14="http://schemas.microsoft.com/office/powerpoint/2010/main" val="41864401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chemeClr val="bg1"/>
                </a:solidFill>
              </a:defRPr>
            </a:lvl1pPr>
          </a:lstStyle>
          <a:p>
            <a:r>
              <a:rPr lang="en-US" dirty="0"/>
              <a:t>Click to edit Master title style</a:t>
            </a:r>
          </a:p>
        </p:txBody>
      </p:sp>
      <p:pic>
        <p:nvPicPr>
          <p:cNvPr id="16" name="Picture 15">
            <a:extLst>
              <a:ext uri="{FF2B5EF4-FFF2-40B4-BE49-F238E27FC236}">
                <a16:creationId xmlns:a16="http://schemas.microsoft.com/office/drawing/2014/main" id="{6A06D34E-BE59-0049-BC46-68756B89A834}"/>
              </a:ext>
            </a:extLst>
          </p:cNvPr>
          <p:cNvPicPr>
            <a:picLocks noChangeAspect="1"/>
          </p:cNvPicPr>
          <p:nvPr userDrawn="1"/>
        </p:nvPicPr>
        <p:blipFill>
          <a:blip r:embed="rId2"/>
          <a:stretch>
            <a:fillRect/>
          </a:stretch>
        </p:blipFill>
        <p:spPr>
          <a:xfrm>
            <a:off x="10780487" y="150076"/>
            <a:ext cx="1146625" cy="344737"/>
          </a:xfrm>
          <a:prstGeom prst="rect">
            <a:avLst/>
          </a:prstGeom>
        </p:spPr>
      </p:pic>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Tree>
    <p:extLst>
      <p:ext uri="{BB962C8B-B14F-4D97-AF65-F5344CB8AC3E}">
        <p14:creationId xmlns:p14="http://schemas.microsoft.com/office/powerpoint/2010/main" val="10018839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6" y="-9728"/>
            <a:ext cx="6095924" cy="6867728"/>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chemeClr val="bg1"/>
                </a:solidFill>
                <a:latin typeface="Montserrat SemiBold" pitchFamily="2" charset="77"/>
              </a:defRPr>
            </a:lvl1pPr>
          </a:lstStyle>
          <a:p>
            <a:pPr lvl="0"/>
            <a:r>
              <a:rPr lang="en-US" dirty="0"/>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chemeClr val="bg1"/>
                </a:solidFill>
              </a:defRPr>
            </a:lvl1pPr>
          </a:lstStyle>
          <a:p>
            <a:r>
              <a:rPr lang="en-US" dirty="0"/>
              <a:t>Click to edit Master title style</a:t>
            </a:r>
          </a:p>
        </p:txBody>
      </p:sp>
      <p:pic>
        <p:nvPicPr>
          <p:cNvPr id="10" name="Picture 9">
            <a:extLst>
              <a:ext uri="{FF2B5EF4-FFF2-40B4-BE49-F238E27FC236}">
                <a16:creationId xmlns:a16="http://schemas.microsoft.com/office/drawing/2014/main" id="{069717A3-AB97-B5FE-2E2D-D88DD8FD2F4A}"/>
              </a:ext>
            </a:extLst>
          </p:cNvPr>
          <p:cNvPicPr>
            <a:picLocks noChangeAspect="1"/>
          </p:cNvPicPr>
          <p:nvPr userDrawn="1"/>
        </p:nvPicPr>
        <p:blipFill>
          <a:blip r:embed="rId2"/>
          <a:stretch>
            <a:fillRect/>
          </a:stretch>
        </p:blipFill>
        <p:spPr>
          <a:xfrm>
            <a:off x="10780486" y="150075"/>
            <a:ext cx="1146625" cy="344737"/>
          </a:xfrm>
          <a:prstGeom prst="rect">
            <a:avLst/>
          </a:prstGeom>
        </p:spPr>
      </p:pic>
    </p:spTree>
    <p:extLst>
      <p:ext uri="{BB962C8B-B14F-4D97-AF65-F5344CB8AC3E}">
        <p14:creationId xmlns:p14="http://schemas.microsoft.com/office/powerpoint/2010/main" val="1839944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rgbClr val="0C70C8"/>
        </a:solidFill>
        <a:effectLst/>
      </p:bgPr>
    </p:bg>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803188" y="1236572"/>
            <a:ext cx="8254315" cy="3519882"/>
          </a:xfrm>
        </p:spPr>
        <p:txBody>
          <a:bodyPr anchor="b">
            <a:normAutofit/>
          </a:bodyPr>
          <a:lstStyle>
            <a:lvl1pPr>
              <a:defRPr sz="5400">
                <a:solidFill>
                  <a:schemeClr val="bg1"/>
                </a:solidFill>
              </a:defRPr>
            </a:lvl1pPr>
          </a:lstStyle>
          <a:p>
            <a:r>
              <a:rPr lang="en-US"/>
              <a:t>Click to edit Master title style</a:t>
            </a:r>
          </a:p>
        </p:txBody>
      </p:sp>
      <p:pic>
        <p:nvPicPr>
          <p:cNvPr id="16" name="Picture 15">
            <a:extLst>
              <a:ext uri="{FF2B5EF4-FFF2-40B4-BE49-F238E27FC236}">
                <a16:creationId xmlns:a16="http://schemas.microsoft.com/office/drawing/2014/main" id="{6A06D34E-BE59-0049-BC46-68756B89A834}"/>
              </a:ext>
            </a:extLst>
          </p:cNvPr>
          <p:cNvPicPr>
            <a:picLocks noChangeAspect="1"/>
          </p:cNvPicPr>
          <p:nvPr userDrawn="1"/>
        </p:nvPicPr>
        <p:blipFill>
          <a:blip r:embed="rId2"/>
          <a:stretch>
            <a:fillRect/>
          </a:stretch>
        </p:blipFill>
        <p:spPr>
          <a:xfrm>
            <a:off x="10780487" y="150076"/>
            <a:ext cx="1146625" cy="344737"/>
          </a:xfrm>
          <a:prstGeom prst="rect">
            <a:avLst/>
          </a:prstGeom>
        </p:spPr>
      </p:pic>
      <p:sp>
        <p:nvSpPr>
          <p:cNvPr id="4" name="Text Placeholder 3">
            <a:extLst>
              <a:ext uri="{FF2B5EF4-FFF2-40B4-BE49-F238E27FC236}">
                <a16:creationId xmlns:a16="http://schemas.microsoft.com/office/drawing/2014/main" id="{BB9F71A4-DE80-4132-20FE-D2D4347B9B7A}"/>
              </a:ext>
            </a:extLst>
          </p:cNvPr>
          <p:cNvSpPr>
            <a:spLocks noGrp="1"/>
          </p:cNvSpPr>
          <p:nvPr>
            <p:ph type="body" sz="quarter" idx="13"/>
          </p:nvPr>
        </p:nvSpPr>
        <p:spPr>
          <a:xfrm>
            <a:off x="803275" y="5029200"/>
            <a:ext cx="7723188" cy="1112838"/>
          </a:xfrm>
        </p:spPr>
        <p:txBody>
          <a:bodyPr/>
          <a:lstStyle>
            <a:lvl1pPr marL="0" indent="0">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5" name="Slide Number Placeholder 5">
            <a:extLst>
              <a:ext uri="{FF2B5EF4-FFF2-40B4-BE49-F238E27FC236}">
                <a16:creationId xmlns:a16="http://schemas.microsoft.com/office/drawing/2014/main" id="{AEB3DD83-8398-BEBF-801C-1D8144D3697C}"/>
              </a:ext>
            </a:extLst>
          </p:cNvPr>
          <p:cNvSpPr>
            <a:spLocks noGrp="1"/>
          </p:cNvSpPr>
          <p:nvPr>
            <p:ph type="sldNum" sz="quarter" idx="12"/>
          </p:nvPr>
        </p:nvSpPr>
        <p:spPr>
          <a:xfrm>
            <a:off x="11445498" y="6365726"/>
            <a:ext cx="481614" cy="365125"/>
          </a:xfrm>
          <a:solidFill>
            <a:srgbClr val="0C70C8"/>
          </a:solidFill>
        </p:spPr>
        <p:txBody>
          <a:bodyPr/>
          <a:lstStyle>
            <a:lvl1pPr>
              <a:defRPr sz="1000" b="0" i="0">
                <a:solidFill>
                  <a:schemeClr val="bg1"/>
                </a:solidFill>
                <a:latin typeface="Montserrat Medium" pitchFamily="2" charset="77"/>
              </a:defRPr>
            </a:lvl1pPr>
          </a:lstStyle>
          <a:p>
            <a:fld id="{1AF6F2DA-B01E-0F4A-9C3D-CC5E8B20FA62}" type="slidenum">
              <a:rPr lang="en-US" smtClean="0"/>
              <a:pPr/>
              <a:t>‹#›</a:t>
            </a:fld>
            <a:endParaRPr lang="en-US" dirty="0"/>
          </a:p>
        </p:txBody>
      </p:sp>
    </p:spTree>
    <p:extLst>
      <p:ext uri="{BB962C8B-B14F-4D97-AF65-F5344CB8AC3E}">
        <p14:creationId xmlns:p14="http://schemas.microsoft.com/office/powerpoint/2010/main" val="1968885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flipH="1">
            <a:off x="6096000" y="-9728"/>
            <a:ext cx="6096000" cy="6867728"/>
          </a:xfrm>
          <a:prstGeom prst="rect">
            <a:avLst/>
          </a:prstGeom>
          <a:solidFill>
            <a:srgbClr val="020A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chemeClr val="bg1"/>
                </a:solidFill>
                <a:latin typeface="Montserrat SemiBold" pitchFamily="2" charset="77"/>
              </a:defRPr>
            </a:lvl1pPr>
          </a:lstStyle>
          <a:p>
            <a:pPr lvl="0"/>
            <a:r>
              <a:rPr lang="en-US" dirty="0"/>
              <a:t>Click to edit Master text styles</a:t>
            </a: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rgbClr val="020A78"/>
                </a:solidFill>
              </a:defRPr>
            </a:lvl1pPr>
          </a:lstStyle>
          <a:p>
            <a:r>
              <a:rPr lang="en-US" dirty="0"/>
              <a:t>Click to edit Master title style</a:t>
            </a:r>
          </a:p>
        </p:txBody>
      </p:sp>
      <p:pic>
        <p:nvPicPr>
          <p:cNvPr id="2" name="Picture 1">
            <a:extLst>
              <a:ext uri="{FF2B5EF4-FFF2-40B4-BE49-F238E27FC236}">
                <a16:creationId xmlns:a16="http://schemas.microsoft.com/office/drawing/2014/main" id="{B54DF68C-F33D-7201-F7FC-E5A67EEFFD66}"/>
              </a:ext>
            </a:extLst>
          </p:cNvPr>
          <p:cNvPicPr>
            <a:picLocks noChangeAspect="1"/>
          </p:cNvPicPr>
          <p:nvPr userDrawn="1"/>
        </p:nvPicPr>
        <p:blipFill>
          <a:blip r:embed="rId2"/>
          <a:stretch>
            <a:fillRect/>
          </a:stretch>
        </p:blipFill>
        <p:spPr>
          <a:xfrm>
            <a:off x="10780487" y="150076"/>
            <a:ext cx="1146625" cy="344737"/>
          </a:xfrm>
          <a:prstGeom prst="rect">
            <a:avLst/>
          </a:prstGeom>
        </p:spPr>
      </p:pic>
      <p:sp>
        <p:nvSpPr>
          <p:cNvPr id="14" name="Slide Number Placeholder 5">
            <a:extLst>
              <a:ext uri="{FF2B5EF4-FFF2-40B4-BE49-F238E27FC236}">
                <a16:creationId xmlns:a16="http://schemas.microsoft.com/office/drawing/2014/main" id="{D506F5B2-08C9-11D9-B073-83E916CA57E2}"/>
              </a:ext>
            </a:extLst>
          </p:cNvPr>
          <p:cNvSpPr txBox="1">
            <a:spLocks/>
          </p:cNvSpPr>
          <p:nvPr userDrawn="1"/>
        </p:nvSpPr>
        <p:spPr>
          <a:xfrm>
            <a:off x="9183912" y="637388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F6F2DA-B01E-0F4A-9C3D-CC5E8B20FA62}" type="slidenum">
              <a:rPr lang="en-US" smtClean="0"/>
              <a:pPr/>
              <a:t>‹#›</a:t>
            </a:fld>
            <a:endParaRPr lang="en-US"/>
          </a:p>
        </p:txBody>
      </p:sp>
    </p:spTree>
    <p:extLst>
      <p:ext uri="{BB962C8B-B14F-4D97-AF65-F5344CB8AC3E}">
        <p14:creationId xmlns:p14="http://schemas.microsoft.com/office/powerpoint/2010/main" val="7657295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6_Title Slide">
    <p:bg>
      <p:bgPr>
        <a:solidFill>
          <a:srgbClr val="FBB83A"/>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rgbClr val="020A78"/>
                </a:solidFill>
              </a:defRPr>
            </a:lvl1pPr>
          </a:lstStyle>
          <a:p>
            <a:fld id="{1AF6F2DA-B01E-0F4A-9C3D-CC5E8B20FA62}" type="slidenum">
              <a:rPr lang="en-US" smtClean="0"/>
              <a:pPr/>
              <a:t>‹#›</a:t>
            </a:fld>
            <a:endParaRPr lang="en-US"/>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803188" y="1236572"/>
            <a:ext cx="8254315" cy="3519882"/>
          </a:xfrm>
        </p:spPr>
        <p:txBody>
          <a:bodyPr anchor="b">
            <a:normAutofit/>
          </a:bodyPr>
          <a:lstStyle>
            <a:lvl1pPr>
              <a:defRPr sz="5400">
                <a:solidFill>
                  <a:srgbClr val="020A78"/>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BB9F71A4-DE80-4132-20FE-D2D4347B9B7A}"/>
              </a:ext>
            </a:extLst>
          </p:cNvPr>
          <p:cNvSpPr>
            <a:spLocks noGrp="1"/>
          </p:cNvSpPr>
          <p:nvPr>
            <p:ph type="body" sz="quarter" idx="13"/>
          </p:nvPr>
        </p:nvSpPr>
        <p:spPr>
          <a:xfrm>
            <a:off x="803275" y="5029200"/>
            <a:ext cx="7723188" cy="1112838"/>
          </a:xfrm>
        </p:spPr>
        <p:txBody>
          <a:bodyPr/>
          <a:lstStyle>
            <a:lvl1pPr marL="0" indent="0">
              <a:buNone/>
              <a:defRPr>
                <a:solidFill>
                  <a:srgbClr val="020A78"/>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pic>
        <p:nvPicPr>
          <p:cNvPr id="5" name="Picture 4">
            <a:extLst>
              <a:ext uri="{FF2B5EF4-FFF2-40B4-BE49-F238E27FC236}">
                <a16:creationId xmlns:a16="http://schemas.microsoft.com/office/drawing/2014/main" id="{0AEB1302-BDD1-3962-875A-0AFBEE5DD734}"/>
              </a:ext>
            </a:extLst>
          </p:cNvPr>
          <p:cNvPicPr>
            <a:picLocks noChangeAspect="1"/>
          </p:cNvPicPr>
          <p:nvPr userDrawn="1"/>
        </p:nvPicPr>
        <p:blipFill>
          <a:blip r:embed="rId2"/>
          <a:stretch>
            <a:fillRect/>
          </a:stretch>
        </p:blipFill>
        <p:spPr>
          <a:xfrm>
            <a:off x="10780486" y="151863"/>
            <a:ext cx="1146625" cy="344737"/>
          </a:xfrm>
          <a:prstGeom prst="rect">
            <a:avLst/>
          </a:prstGeom>
        </p:spPr>
      </p:pic>
    </p:spTree>
    <p:extLst>
      <p:ext uri="{BB962C8B-B14F-4D97-AF65-F5344CB8AC3E}">
        <p14:creationId xmlns:p14="http://schemas.microsoft.com/office/powerpoint/2010/main" val="11148733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userDrawn="1"/>
        </p:nvGrpSpPr>
        <p:grpSpPr>
          <a:xfrm>
            <a:off x="7702087"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a:alphaModFix/>
            </a:blip>
            <a:srcRect l="7518" t="1389" b="4740"/>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FBB83A">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3" name="Picture 2">
            <a:extLst>
              <a:ext uri="{FF2B5EF4-FFF2-40B4-BE49-F238E27FC236}">
                <a16:creationId xmlns:a16="http://schemas.microsoft.com/office/drawing/2014/main" id="{2376D09B-D4E3-D0FE-B1C1-FE6FBCEAFE50}"/>
              </a:ext>
            </a:extLst>
          </p:cNvPr>
          <p:cNvPicPr>
            <a:picLocks noChangeAspect="1"/>
          </p:cNvPicPr>
          <p:nvPr userDrawn="1"/>
        </p:nvPicPr>
        <p:blipFill>
          <a:blip r:embed="rId3"/>
          <a:stretch>
            <a:fillRect/>
          </a:stretch>
        </p:blipFill>
        <p:spPr>
          <a:xfrm>
            <a:off x="10780486" y="151863"/>
            <a:ext cx="1146625" cy="344737"/>
          </a:xfrm>
          <a:prstGeom prst="rect">
            <a:avLst/>
          </a:prstGeom>
        </p:spPr>
      </p:pic>
      <p:sp>
        <p:nvSpPr>
          <p:cNvPr id="8" name="Slide Number Placeholder 5">
            <a:extLst>
              <a:ext uri="{FF2B5EF4-FFF2-40B4-BE49-F238E27FC236}">
                <a16:creationId xmlns:a16="http://schemas.microsoft.com/office/drawing/2014/main" id="{DACF84BD-DB34-D9EE-42FF-313ECA67D0ED}"/>
              </a:ext>
            </a:extLst>
          </p:cNvPr>
          <p:cNvSpPr>
            <a:spLocks noGrp="1"/>
          </p:cNvSpPr>
          <p:nvPr>
            <p:ph type="sldNum" sz="quarter" idx="12"/>
          </p:nvPr>
        </p:nvSpPr>
        <p:spPr>
          <a:xfrm>
            <a:off x="11445498" y="6365726"/>
            <a:ext cx="481614" cy="365125"/>
          </a:xfrm>
          <a:solidFill>
            <a:srgbClr val="FBB83A"/>
          </a:solidFill>
        </p:spPr>
        <p:txBody>
          <a:bodyPr/>
          <a:lstStyle>
            <a:lvl1pPr>
              <a:defRPr sz="1000">
                <a:solidFill>
                  <a:srgbClr val="020A78"/>
                </a:solidFill>
              </a:defRPr>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31997839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userDrawn="1"/>
        </p:nvGrpSpPr>
        <p:grpSpPr>
          <a:xfrm flipH="1">
            <a:off x="0"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a:alphaModFix/>
            </a:blip>
            <a:srcRect l="7518" t="1389" b="4740"/>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FBB83A">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dirty="0"/>
          </a:p>
        </p:txBody>
      </p:sp>
      <p:pic>
        <p:nvPicPr>
          <p:cNvPr id="3" name="Picture 2">
            <a:extLst>
              <a:ext uri="{FF2B5EF4-FFF2-40B4-BE49-F238E27FC236}">
                <a16:creationId xmlns:a16="http://schemas.microsoft.com/office/drawing/2014/main" id="{130EAF70-408E-73DE-CB5D-10A27F2D3983}"/>
              </a:ext>
            </a:extLst>
          </p:cNvPr>
          <p:cNvPicPr>
            <a:picLocks noChangeAspect="1"/>
          </p:cNvPicPr>
          <p:nvPr userDrawn="1"/>
        </p:nvPicPr>
        <p:blipFill>
          <a:blip r:embed="rId3"/>
          <a:stretch>
            <a:fillRect/>
          </a:stretch>
        </p:blipFill>
        <p:spPr>
          <a:xfrm>
            <a:off x="10780486" y="150075"/>
            <a:ext cx="1146625" cy="344737"/>
          </a:xfrm>
          <a:prstGeom prst="rect">
            <a:avLst/>
          </a:prstGeom>
        </p:spPr>
      </p:pic>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90" y="150075"/>
            <a:ext cx="4225024" cy="344737"/>
          </a:xfrm>
        </p:spPr>
        <p:txBody>
          <a:bodyPr>
            <a:normAutofit/>
          </a:bodyPr>
          <a:lstStyle>
            <a:lvl1pPr>
              <a:defRPr sz="1400">
                <a:solidFill>
                  <a:srgbClr val="020A78"/>
                </a:solidFill>
              </a:defRPr>
            </a:lvl1pPr>
          </a:lstStyle>
          <a:p>
            <a:r>
              <a:rPr lang="en-US" dirty="0"/>
              <a:t>Click to edit Master title style</a:t>
            </a:r>
          </a:p>
        </p:txBody>
      </p:sp>
    </p:spTree>
    <p:extLst>
      <p:ext uri="{BB962C8B-B14F-4D97-AF65-F5344CB8AC3E}">
        <p14:creationId xmlns:p14="http://schemas.microsoft.com/office/powerpoint/2010/main" val="39003258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rgbClr val="020A78"/>
                </a:solidFill>
              </a:defRPr>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20A78"/>
                </a:solidFill>
              </a:defRPr>
            </a:lvl1pPr>
          </a:lstStyle>
          <a:p>
            <a:r>
              <a:rPr lang="en-US"/>
              <a:t>Click to edit Master title style</a:t>
            </a:r>
          </a:p>
        </p:txBody>
      </p:sp>
      <p:pic>
        <p:nvPicPr>
          <p:cNvPr id="2" name="Picture 1">
            <a:extLst>
              <a:ext uri="{FF2B5EF4-FFF2-40B4-BE49-F238E27FC236}">
                <a16:creationId xmlns:a16="http://schemas.microsoft.com/office/drawing/2014/main" id="{52FA40DC-1591-0EEC-F0B8-3DF8F00CF58C}"/>
              </a:ext>
            </a:extLst>
          </p:cNvPr>
          <p:cNvPicPr>
            <a:picLocks noChangeAspect="1"/>
          </p:cNvPicPr>
          <p:nvPr userDrawn="1"/>
        </p:nvPicPr>
        <p:blipFill>
          <a:blip r:embed="rId2"/>
          <a:stretch>
            <a:fillRect/>
          </a:stretch>
        </p:blipFill>
        <p:spPr>
          <a:xfrm>
            <a:off x="10780486" y="151863"/>
            <a:ext cx="1146625" cy="344737"/>
          </a:xfrm>
          <a:prstGeom prst="rect">
            <a:avLst/>
          </a:prstGeom>
        </p:spPr>
      </p:pic>
    </p:spTree>
    <p:extLst>
      <p:ext uri="{BB962C8B-B14F-4D97-AF65-F5344CB8AC3E}">
        <p14:creationId xmlns:p14="http://schemas.microsoft.com/office/powerpoint/2010/main" val="8865012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rgbClr val="020A78"/>
                </a:solidFill>
              </a:defRPr>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5" y="0"/>
            <a:ext cx="12191925" cy="644893"/>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20A78"/>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836613" y="2011680"/>
            <a:ext cx="10501312"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836613" y="1092416"/>
            <a:ext cx="10501312"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pic>
        <p:nvPicPr>
          <p:cNvPr id="2" name="Picture 1">
            <a:extLst>
              <a:ext uri="{FF2B5EF4-FFF2-40B4-BE49-F238E27FC236}">
                <a16:creationId xmlns:a16="http://schemas.microsoft.com/office/drawing/2014/main" id="{11AC2FAA-E50B-937C-DC65-8C3E74C5E71C}"/>
              </a:ext>
            </a:extLst>
          </p:cNvPr>
          <p:cNvPicPr>
            <a:picLocks noChangeAspect="1"/>
          </p:cNvPicPr>
          <p:nvPr userDrawn="1"/>
        </p:nvPicPr>
        <p:blipFill>
          <a:blip r:embed="rId2"/>
          <a:stretch>
            <a:fillRect/>
          </a:stretch>
        </p:blipFill>
        <p:spPr>
          <a:xfrm>
            <a:off x="10780486" y="151863"/>
            <a:ext cx="1146625" cy="344737"/>
          </a:xfrm>
          <a:prstGeom prst="rect">
            <a:avLst/>
          </a:prstGeom>
        </p:spPr>
      </p:pic>
    </p:spTree>
    <p:extLst>
      <p:ext uri="{BB962C8B-B14F-4D97-AF65-F5344CB8AC3E}">
        <p14:creationId xmlns:p14="http://schemas.microsoft.com/office/powerpoint/2010/main" val="4962054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rgbClr val="020A78"/>
                </a:solidFill>
              </a:defRPr>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20A78"/>
                </a:solidFill>
              </a:defRPr>
            </a:lvl1pPr>
          </a:lstStyle>
          <a:p>
            <a:r>
              <a:rPr lang="en-US"/>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458552"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458552"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pic>
        <p:nvPicPr>
          <p:cNvPr id="2" name="Picture 1">
            <a:extLst>
              <a:ext uri="{FF2B5EF4-FFF2-40B4-BE49-F238E27FC236}">
                <a16:creationId xmlns:a16="http://schemas.microsoft.com/office/drawing/2014/main" id="{ED3EBE41-B06D-D169-4264-CA6A3964531C}"/>
              </a:ext>
            </a:extLst>
          </p:cNvPr>
          <p:cNvPicPr>
            <a:picLocks noChangeAspect="1"/>
          </p:cNvPicPr>
          <p:nvPr userDrawn="1"/>
        </p:nvPicPr>
        <p:blipFill>
          <a:blip r:embed="rId2"/>
          <a:stretch>
            <a:fillRect/>
          </a:stretch>
        </p:blipFill>
        <p:spPr>
          <a:xfrm>
            <a:off x="10780486" y="151863"/>
            <a:ext cx="1146625" cy="344737"/>
          </a:xfrm>
          <a:prstGeom prst="rect">
            <a:avLst/>
          </a:prstGeom>
        </p:spPr>
      </p:pic>
    </p:spTree>
    <p:extLst>
      <p:ext uri="{BB962C8B-B14F-4D97-AF65-F5344CB8AC3E}">
        <p14:creationId xmlns:p14="http://schemas.microsoft.com/office/powerpoint/2010/main" val="34678038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rgbClr val="020A78"/>
                </a:solidFill>
              </a:defRPr>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4" y="-1"/>
            <a:ext cx="12191925" cy="644893"/>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20A78"/>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pic>
        <p:nvPicPr>
          <p:cNvPr id="2" name="Picture 1">
            <a:extLst>
              <a:ext uri="{FF2B5EF4-FFF2-40B4-BE49-F238E27FC236}">
                <a16:creationId xmlns:a16="http://schemas.microsoft.com/office/drawing/2014/main" id="{79360378-BF20-7D21-7F18-90A22716042B}"/>
              </a:ext>
            </a:extLst>
          </p:cNvPr>
          <p:cNvPicPr>
            <a:picLocks noChangeAspect="1"/>
          </p:cNvPicPr>
          <p:nvPr userDrawn="1"/>
        </p:nvPicPr>
        <p:blipFill>
          <a:blip r:embed="rId2"/>
          <a:stretch>
            <a:fillRect/>
          </a:stretch>
        </p:blipFill>
        <p:spPr>
          <a:xfrm>
            <a:off x="10780486" y="151863"/>
            <a:ext cx="1146625" cy="344737"/>
          </a:xfrm>
          <a:prstGeom prst="rect">
            <a:avLst/>
          </a:prstGeom>
        </p:spPr>
      </p:pic>
    </p:spTree>
    <p:extLst>
      <p:ext uri="{BB962C8B-B14F-4D97-AF65-F5344CB8AC3E}">
        <p14:creationId xmlns:p14="http://schemas.microsoft.com/office/powerpoint/2010/main" val="40288821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rgbClr val="020A78"/>
                </a:solidFill>
              </a:defRPr>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a:off x="76" y="-9728"/>
            <a:ext cx="6095924" cy="6867728"/>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rgbClr val="020A78"/>
                </a:solidFill>
              </a:defRPr>
            </a:lvl1pPr>
            <a:lvl2pPr>
              <a:defRPr sz="1800">
                <a:solidFill>
                  <a:srgbClr val="020A78"/>
                </a:solidFill>
              </a:defRPr>
            </a:lvl2pPr>
            <a:lvl3pPr>
              <a:defRPr sz="1600">
                <a:solidFill>
                  <a:srgbClr val="020A78"/>
                </a:solidFill>
              </a:defRPr>
            </a:lvl3pPr>
            <a:lvl4pPr>
              <a:defRPr sz="1400">
                <a:solidFill>
                  <a:srgbClr val="020A78"/>
                </a:solidFill>
              </a:defRPr>
            </a:lvl4pPr>
            <a:lvl5pPr>
              <a:defRPr sz="1400">
                <a:solidFill>
                  <a:srgbClr val="020A7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rgbClr val="020A78"/>
                </a:solidFill>
              </a:defRPr>
            </a:lvl1pPr>
          </a:lstStyle>
          <a:p>
            <a:r>
              <a:rPr lang="en-US" dirty="0"/>
              <a:t>Click to edit Master title style</a:t>
            </a:r>
          </a:p>
        </p:txBody>
      </p:sp>
      <p:pic>
        <p:nvPicPr>
          <p:cNvPr id="10" name="Picture 9">
            <a:extLst>
              <a:ext uri="{FF2B5EF4-FFF2-40B4-BE49-F238E27FC236}">
                <a16:creationId xmlns:a16="http://schemas.microsoft.com/office/drawing/2014/main" id="{069717A3-AB97-B5FE-2E2D-D88DD8FD2F4A}"/>
              </a:ext>
            </a:extLst>
          </p:cNvPr>
          <p:cNvPicPr>
            <a:picLocks noChangeAspect="1"/>
          </p:cNvPicPr>
          <p:nvPr userDrawn="1"/>
        </p:nvPicPr>
        <p:blipFill>
          <a:blip r:embed="rId2"/>
          <a:stretch>
            <a:fillRect/>
          </a:stretch>
        </p:blipFill>
        <p:spPr>
          <a:xfrm>
            <a:off x="10780486" y="150075"/>
            <a:ext cx="1146625" cy="344737"/>
          </a:xfrm>
          <a:prstGeom prst="rect">
            <a:avLst/>
          </a:prstGeom>
        </p:spPr>
      </p:pic>
    </p:spTree>
    <p:extLst>
      <p:ext uri="{BB962C8B-B14F-4D97-AF65-F5344CB8AC3E}">
        <p14:creationId xmlns:p14="http://schemas.microsoft.com/office/powerpoint/2010/main" val="38904225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lvl1pPr>
          </a:lstStyle>
          <a:p>
            <a:fld id="{1AF6F2DA-B01E-0F4A-9C3D-CC5E8B20FA62}" type="slidenum">
              <a:rPr lang="en-US" smtClean="0"/>
              <a:pPr/>
              <a:t>‹#›</a:t>
            </a:fld>
            <a:endParaRPr lang="en-US"/>
          </a:p>
        </p:txBody>
      </p:sp>
      <p:sp>
        <p:nvSpPr>
          <p:cNvPr id="7" name="Google Shape;122;p18">
            <a:extLst>
              <a:ext uri="{FF2B5EF4-FFF2-40B4-BE49-F238E27FC236}">
                <a16:creationId xmlns:a16="http://schemas.microsoft.com/office/drawing/2014/main" id="{34EEEDD2-A258-2F1F-176D-5B993090DBDF}"/>
              </a:ext>
            </a:extLst>
          </p:cNvPr>
          <p:cNvSpPr/>
          <p:nvPr userDrawn="1"/>
        </p:nvSpPr>
        <p:spPr>
          <a:xfrm flipH="1">
            <a:off x="6096000" y="-9728"/>
            <a:ext cx="6096000" cy="6867728"/>
          </a:xfrm>
          <a:prstGeom prst="rect">
            <a:avLst/>
          </a:prstGeom>
          <a:solidFill>
            <a:srgbClr val="FBB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bg1"/>
              </a:solidFill>
            </a:endParaRP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375386" y="2011680"/>
            <a:ext cx="5468560" cy="3927158"/>
          </a:xfrm>
        </p:spPr>
        <p:txBody>
          <a:bodyPr>
            <a:normAutofit/>
          </a:bodyPr>
          <a:lstStyle>
            <a:lvl1pPr>
              <a:defRPr sz="2000">
                <a:solidFill>
                  <a:schemeClr val="tx1"/>
                </a:solidFill>
              </a:defRPr>
            </a:lvl1pPr>
            <a:lvl2pPr>
              <a:defRPr sz="1800">
                <a:solidFill>
                  <a:schemeClr val="tx1"/>
                </a:solidFill>
              </a:defRPr>
            </a:lvl2pPr>
            <a:lvl3pPr>
              <a:defRPr sz="1600">
                <a:solidFill>
                  <a:schemeClr val="tx1"/>
                </a:solidFill>
              </a:defRPr>
            </a:lvl3pPr>
            <a:lvl4pPr>
              <a:defRPr sz="1400">
                <a:solidFill>
                  <a:schemeClr val="tx1"/>
                </a:solidFill>
              </a:defRPr>
            </a:lvl4pPr>
            <a:lvl5pPr>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375386"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
        <p:nvSpPr>
          <p:cNvPr id="3" name="Text Placeholder 3">
            <a:extLst>
              <a:ext uri="{FF2B5EF4-FFF2-40B4-BE49-F238E27FC236}">
                <a16:creationId xmlns:a16="http://schemas.microsoft.com/office/drawing/2014/main" id="{0DE1D078-3D0A-670A-0490-71FD30945BF2}"/>
              </a:ext>
            </a:extLst>
          </p:cNvPr>
          <p:cNvSpPr>
            <a:spLocks noGrp="1"/>
          </p:cNvSpPr>
          <p:nvPr>
            <p:ph type="body" sz="quarter" idx="15"/>
          </p:nvPr>
        </p:nvSpPr>
        <p:spPr>
          <a:xfrm>
            <a:off x="6448927" y="2011680"/>
            <a:ext cx="5468560" cy="3927158"/>
          </a:xfrm>
        </p:spPr>
        <p:txBody>
          <a:bodyPr>
            <a:normAutofit/>
          </a:bodyPr>
          <a:lstStyle>
            <a:lvl1pPr>
              <a:defRPr sz="2000">
                <a:solidFill>
                  <a:srgbClr val="020A78"/>
                </a:solidFill>
              </a:defRPr>
            </a:lvl1pPr>
            <a:lvl2pPr>
              <a:defRPr sz="1800">
                <a:solidFill>
                  <a:srgbClr val="020A78"/>
                </a:solidFill>
              </a:defRPr>
            </a:lvl2pPr>
            <a:lvl3pPr>
              <a:defRPr sz="1600">
                <a:solidFill>
                  <a:srgbClr val="020A78"/>
                </a:solidFill>
              </a:defRPr>
            </a:lvl3pPr>
            <a:lvl4pPr>
              <a:defRPr sz="1400">
                <a:solidFill>
                  <a:srgbClr val="020A78"/>
                </a:solidFill>
              </a:defRPr>
            </a:lvl4pPr>
            <a:lvl5pPr>
              <a:defRPr sz="1400">
                <a:solidFill>
                  <a:srgbClr val="020A7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3">
            <a:extLst>
              <a:ext uri="{FF2B5EF4-FFF2-40B4-BE49-F238E27FC236}">
                <a16:creationId xmlns:a16="http://schemas.microsoft.com/office/drawing/2014/main" id="{7B8335FE-1BC1-E981-F047-4A7E35239174}"/>
              </a:ext>
            </a:extLst>
          </p:cNvPr>
          <p:cNvSpPr>
            <a:spLocks noGrp="1"/>
          </p:cNvSpPr>
          <p:nvPr>
            <p:ph type="body" sz="quarter" idx="16"/>
          </p:nvPr>
        </p:nvSpPr>
        <p:spPr>
          <a:xfrm>
            <a:off x="6448927" y="1092416"/>
            <a:ext cx="5468560"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sp>
        <p:nvSpPr>
          <p:cNvPr id="8" name="Title 13">
            <a:extLst>
              <a:ext uri="{FF2B5EF4-FFF2-40B4-BE49-F238E27FC236}">
                <a16:creationId xmlns:a16="http://schemas.microsoft.com/office/drawing/2014/main" id="{5248D51F-FE71-3703-B796-1487E8782086}"/>
              </a:ext>
            </a:extLst>
          </p:cNvPr>
          <p:cNvSpPr>
            <a:spLocks noGrp="1"/>
          </p:cNvSpPr>
          <p:nvPr>
            <p:ph type="title"/>
          </p:nvPr>
        </p:nvSpPr>
        <p:spPr>
          <a:xfrm>
            <a:off x="264888" y="150075"/>
            <a:ext cx="5673899" cy="344737"/>
          </a:xfrm>
        </p:spPr>
        <p:txBody>
          <a:bodyPr>
            <a:normAutofit/>
          </a:bodyPr>
          <a:lstStyle>
            <a:lvl1pPr>
              <a:defRPr sz="2000">
                <a:solidFill>
                  <a:srgbClr val="020A78"/>
                </a:solidFill>
              </a:defRPr>
            </a:lvl1pPr>
          </a:lstStyle>
          <a:p>
            <a:r>
              <a:rPr lang="en-US" dirty="0"/>
              <a:t>Click to edit Master title style</a:t>
            </a:r>
          </a:p>
        </p:txBody>
      </p:sp>
      <p:pic>
        <p:nvPicPr>
          <p:cNvPr id="9" name="Picture 8">
            <a:extLst>
              <a:ext uri="{FF2B5EF4-FFF2-40B4-BE49-F238E27FC236}">
                <a16:creationId xmlns:a16="http://schemas.microsoft.com/office/drawing/2014/main" id="{F949080B-AF95-1FDA-8138-E049241131E2}"/>
              </a:ext>
            </a:extLst>
          </p:cNvPr>
          <p:cNvPicPr>
            <a:picLocks noChangeAspect="1"/>
          </p:cNvPicPr>
          <p:nvPr userDrawn="1"/>
        </p:nvPicPr>
        <p:blipFill>
          <a:blip r:embed="rId2"/>
          <a:stretch>
            <a:fillRect/>
          </a:stretch>
        </p:blipFill>
        <p:spPr>
          <a:xfrm>
            <a:off x="10780486" y="151863"/>
            <a:ext cx="1146625" cy="344737"/>
          </a:xfrm>
          <a:prstGeom prst="rect">
            <a:avLst/>
          </a:prstGeom>
        </p:spPr>
      </p:pic>
      <p:sp>
        <p:nvSpPr>
          <p:cNvPr id="10" name="Slide Number Placeholder 5">
            <a:extLst>
              <a:ext uri="{FF2B5EF4-FFF2-40B4-BE49-F238E27FC236}">
                <a16:creationId xmlns:a16="http://schemas.microsoft.com/office/drawing/2014/main" id="{1F46970C-75DF-BA71-BF98-FC9459D9D97D}"/>
              </a:ext>
            </a:extLst>
          </p:cNvPr>
          <p:cNvSpPr txBox="1">
            <a:spLocks/>
          </p:cNvSpPr>
          <p:nvPr userDrawn="1"/>
        </p:nvSpPr>
        <p:spPr>
          <a:xfrm>
            <a:off x="11445498" y="6365726"/>
            <a:ext cx="481614" cy="365125"/>
          </a:xfrm>
          <a:prstGeom prst="rect">
            <a:avLst/>
          </a:prstGeom>
          <a:solidFill>
            <a:srgbClr val="FBB83A"/>
          </a:solidFill>
        </p:spPr>
        <p:txBody>
          <a:bodyPr vert="horz" lIns="91440" tIns="45720" rIns="91440" bIns="45720" rtlCol="0" anchor="ctr"/>
          <a:lstStyle>
            <a:defPPr>
              <a:defRPr lang="en-US"/>
            </a:defPPr>
            <a:lvl1pPr marL="0" algn="r" defTabSz="914400" rtl="0" eaLnBrk="1" latinLnBrk="0" hangingPunct="1">
              <a:defRPr sz="1000" kern="1200">
                <a:solidFill>
                  <a:srgbClr val="020A78"/>
                </a:solidFill>
                <a:latin typeface="Montserrat"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AF6F2DA-B01E-0F4A-9C3D-CC5E8B20FA62}" type="slidenum">
              <a:rPr lang="en-US" smtClean="0"/>
              <a:pPr/>
              <a:t>‹#›</a:t>
            </a:fld>
            <a:endParaRPr lang="en-US"/>
          </a:p>
        </p:txBody>
      </p:sp>
    </p:spTree>
    <p:extLst>
      <p:ext uri="{BB962C8B-B14F-4D97-AF65-F5344CB8AC3E}">
        <p14:creationId xmlns:p14="http://schemas.microsoft.com/office/powerpoint/2010/main" val="4281743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BFA2FB-DA5E-D3F8-BF63-7045F48166E5}"/>
              </a:ext>
            </a:extLst>
          </p:cNvPr>
          <p:cNvPicPr>
            <a:picLocks noChangeAspect="1"/>
          </p:cNvPicPr>
          <p:nvPr userDrawn="1"/>
        </p:nvPicPr>
        <p:blipFill rotWithShape="1">
          <a:blip r:embed="rId2"/>
          <a:srcRect l="7803" r="9980"/>
          <a:stretch/>
        </p:blipFill>
        <p:spPr>
          <a:xfrm>
            <a:off x="-2" y="-19241"/>
            <a:ext cx="12192001" cy="6877241"/>
          </a:xfrm>
          <a:prstGeom prst="rect">
            <a:avLst/>
          </a:prstGeom>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2" y="0"/>
            <a:ext cx="12192000"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8" name="Picture 7">
            <a:extLst>
              <a:ext uri="{FF2B5EF4-FFF2-40B4-BE49-F238E27FC236}">
                <a16:creationId xmlns:a16="http://schemas.microsoft.com/office/drawing/2014/main" id="{8574CD2B-9DD4-DC43-7365-63D1226AA5E0}"/>
              </a:ext>
            </a:extLst>
          </p:cNvPr>
          <p:cNvPicPr>
            <a:picLocks noChangeAspect="1"/>
          </p:cNvPicPr>
          <p:nvPr userDrawn="1"/>
        </p:nvPicPr>
        <p:blipFill>
          <a:blip r:embed="rId3"/>
          <a:stretch>
            <a:fillRect/>
          </a:stretch>
        </p:blipFill>
        <p:spPr>
          <a:xfrm>
            <a:off x="10780487" y="150076"/>
            <a:ext cx="1146625" cy="344737"/>
          </a:xfrm>
          <a:prstGeom prst="rect">
            <a:avLst/>
          </a:prstGeom>
        </p:spPr>
      </p:pic>
      <p:sp>
        <p:nvSpPr>
          <p:cNvPr id="2" name="Google Shape;55;p13">
            <a:extLst>
              <a:ext uri="{FF2B5EF4-FFF2-40B4-BE49-F238E27FC236}">
                <a16:creationId xmlns:a16="http://schemas.microsoft.com/office/drawing/2014/main" id="{2D2F5E17-6D10-0A2B-4746-3B642B52135A}"/>
              </a:ext>
            </a:extLst>
          </p:cNvPr>
          <p:cNvSpPr/>
          <p:nvPr userDrawn="1"/>
        </p:nvSpPr>
        <p:spPr>
          <a:xfrm>
            <a:off x="-3" y="0"/>
            <a:ext cx="7710410"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11445498" y="6365726"/>
            <a:ext cx="481614" cy="365125"/>
          </a:xfrm>
          <a:solidFill>
            <a:srgbClr val="0C70C8"/>
          </a:solidFill>
        </p:spPr>
        <p:txBody>
          <a:bodyPr/>
          <a:lstStyle>
            <a:lvl1pPr>
              <a:defRPr sz="1000" b="0" i="0">
                <a:solidFill>
                  <a:schemeClr val="bg1"/>
                </a:solidFill>
                <a:latin typeface="Montserrat Medium" pitchFamily="2" charset="77"/>
              </a:defRPr>
            </a:lvl1pPr>
          </a:lstStyle>
          <a:p>
            <a:fld id="{1AF6F2DA-B01E-0F4A-9C3D-CC5E8B20FA62}" type="slidenum">
              <a:rPr lang="en-US" smtClean="0"/>
              <a:pPr/>
              <a:t>‹#›</a:t>
            </a:fld>
            <a:endParaRPr lang="en-US" dirty="0"/>
          </a:p>
        </p:txBody>
      </p:sp>
      <p:sp>
        <p:nvSpPr>
          <p:cNvPr id="7" name="Title 13">
            <a:extLst>
              <a:ext uri="{FF2B5EF4-FFF2-40B4-BE49-F238E27FC236}">
                <a16:creationId xmlns:a16="http://schemas.microsoft.com/office/drawing/2014/main" id="{5B615F0B-D4AB-69E0-609D-92E2945480C8}"/>
              </a:ext>
            </a:extLst>
          </p:cNvPr>
          <p:cNvSpPr>
            <a:spLocks noGrp="1"/>
          </p:cNvSpPr>
          <p:nvPr>
            <p:ph type="title"/>
          </p:nvPr>
        </p:nvSpPr>
        <p:spPr>
          <a:xfrm>
            <a:off x="803188" y="1236572"/>
            <a:ext cx="6465517" cy="3519882"/>
          </a:xfrm>
        </p:spPr>
        <p:txBody>
          <a:bodyPr anchor="b">
            <a:normAutofit/>
          </a:bodyPr>
          <a:lstStyle>
            <a:lvl1pPr marL="0" indent="0">
              <a:buFont typeface="+mj-lt"/>
              <a:buNone/>
              <a:defRPr sz="5400">
                <a:solidFill>
                  <a:schemeClr val="bg1"/>
                </a:solidFill>
              </a:defRPr>
            </a:lvl1pPr>
          </a:lstStyle>
          <a:p>
            <a:r>
              <a:rPr lang="en-US" dirty="0"/>
              <a:t>Click to edit Master title style</a:t>
            </a:r>
          </a:p>
        </p:txBody>
      </p:sp>
      <p:sp>
        <p:nvSpPr>
          <p:cNvPr id="9" name="Text Placeholder 3">
            <a:extLst>
              <a:ext uri="{FF2B5EF4-FFF2-40B4-BE49-F238E27FC236}">
                <a16:creationId xmlns:a16="http://schemas.microsoft.com/office/drawing/2014/main" id="{81797806-8C78-1864-C05A-4FD543F44E7C}"/>
              </a:ext>
            </a:extLst>
          </p:cNvPr>
          <p:cNvSpPr>
            <a:spLocks noGrp="1"/>
          </p:cNvSpPr>
          <p:nvPr>
            <p:ph type="body" sz="quarter" idx="13"/>
          </p:nvPr>
        </p:nvSpPr>
        <p:spPr>
          <a:xfrm>
            <a:off x="803275" y="5029200"/>
            <a:ext cx="6465430" cy="1112838"/>
          </a:xfrm>
        </p:spPr>
        <p:txBody>
          <a:bodyPr/>
          <a:lstStyle>
            <a:lvl1pPr marL="0" indent="0">
              <a:buFont typeface="+mj-lt"/>
              <a:buNone/>
              <a:defRPr>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2198850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BFA2FB-DA5E-D3F8-BF63-7045F48166E5}"/>
              </a:ext>
            </a:extLst>
          </p:cNvPr>
          <p:cNvPicPr>
            <a:picLocks noChangeAspect="1"/>
          </p:cNvPicPr>
          <p:nvPr userDrawn="1"/>
        </p:nvPicPr>
        <p:blipFill rotWithShape="1">
          <a:blip r:embed="rId2"/>
          <a:srcRect l="7803" r="9980"/>
          <a:stretch/>
        </p:blipFill>
        <p:spPr>
          <a:xfrm>
            <a:off x="-2" y="-19241"/>
            <a:ext cx="12192001" cy="6877241"/>
          </a:xfrm>
          <a:prstGeom prst="rect">
            <a:avLst/>
          </a:prstGeom>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2" y="0"/>
            <a:ext cx="12192000"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8" name="Picture 7">
            <a:extLst>
              <a:ext uri="{FF2B5EF4-FFF2-40B4-BE49-F238E27FC236}">
                <a16:creationId xmlns:a16="http://schemas.microsoft.com/office/drawing/2014/main" id="{8574CD2B-9DD4-DC43-7365-63D1226AA5E0}"/>
              </a:ext>
            </a:extLst>
          </p:cNvPr>
          <p:cNvPicPr>
            <a:picLocks noChangeAspect="1"/>
          </p:cNvPicPr>
          <p:nvPr userDrawn="1"/>
        </p:nvPicPr>
        <p:blipFill>
          <a:blip r:embed="rId3"/>
          <a:stretch>
            <a:fillRect/>
          </a:stretch>
        </p:blipFill>
        <p:spPr>
          <a:xfrm>
            <a:off x="10780487" y="150076"/>
            <a:ext cx="1146625" cy="344737"/>
          </a:xfrm>
          <a:prstGeom prst="rect">
            <a:avLst/>
          </a:prstGeom>
        </p:spPr>
      </p:pic>
      <p:sp>
        <p:nvSpPr>
          <p:cNvPr id="2" name="Google Shape;55;p13">
            <a:extLst>
              <a:ext uri="{FF2B5EF4-FFF2-40B4-BE49-F238E27FC236}">
                <a16:creationId xmlns:a16="http://schemas.microsoft.com/office/drawing/2014/main" id="{2D2F5E17-6D10-0A2B-4746-3B642B52135A}"/>
              </a:ext>
            </a:extLst>
          </p:cNvPr>
          <p:cNvSpPr/>
          <p:nvPr userDrawn="1"/>
        </p:nvSpPr>
        <p:spPr>
          <a:xfrm>
            <a:off x="-3" y="0"/>
            <a:ext cx="7710410"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788912" cy="344737"/>
          </a:xfrm>
        </p:spPr>
        <p:txBody>
          <a:bodyPr>
            <a:normAutofit/>
          </a:bodyPr>
          <a:lstStyle>
            <a:lvl1pPr>
              <a:defRPr sz="2000">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434380" cy="3927158"/>
          </a:xfrm>
        </p:spPr>
        <p:txBody>
          <a:bodyPr>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434380" cy="462013"/>
          </a:xfrm>
        </p:spPr>
        <p:txBody>
          <a:bodyPr>
            <a:normAutofit/>
          </a:bodyPr>
          <a:lstStyle>
            <a:lvl1pPr marL="0" indent="0">
              <a:buNone/>
              <a:defRPr sz="2400" b="1" i="0">
                <a:solidFill>
                  <a:schemeClr val="bg1"/>
                </a:solidFill>
                <a:latin typeface="Montserrat SemiBold" pitchFamily="2" charset="77"/>
              </a:defRPr>
            </a:lvl1pPr>
          </a:lstStyle>
          <a:p>
            <a:pPr lvl="0"/>
            <a:r>
              <a:rPr lang="en-US" dirty="0"/>
              <a:t>Click to edit Master text styles</a:t>
            </a:r>
          </a:p>
        </p:txBody>
      </p:sp>
      <p:sp>
        <p:nvSpPr>
          <p:cNvPr id="7" name="Slide Number Placeholder 5">
            <a:extLst>
              <a:ext uri="{FF2B5EF4-FFF2-40B4-BE49-F238E27FC236}">
                <a16:creationId xmlns:a16="http://schemas.microsoft.com/office/drawing/2014/main" id="{F1A91C2D-3450-577B-F855-8650AF37A1A2}"/>
              </a:ext>
            </a:extLst>
          </p:cNvPr>
          <p:cNvSpPr>
            <a:spLocks noGrp="1"/>
          </p:cNvSpPr>
          <p:nvPr>
            <p:ph type="sldNum" sz="quarter" idx="12"/>
          </p:nvPr>
        </p:nvSpPr>
        <p:spPr>
          <a:xfrm>
            <a:off x="11445498" y="6365726"/>
            <a:ext cx="481614" cy="365125"/>
          </a:xfrm>
          <a:solidFill>
            <a:srgbClr val="0C70C8"/>
          </a:solidFill>
        </p:spPr>
        <p:txBody>
          <a:bodyPr/>
          <a:lstStyle>
            <a:lvl1pPr>
              <a:defRPr sz="1000" b="0" i="0">
                <a:solidFill>
                  <a:schemeClr val="bg1"/>
                </a:solidFill>
                <a:latin typeface="Montserrat Medium" pitchFamily="2" charset="77"/>
              </a:defRPr>
            </a:lvl1pPr>
          </a:lstStyle>
          <a:p>
            <a:fld id="{1AF6F2DA-B01E-0F4A-9C3D-CC5E8B20FA62}" type="slidenum">
              <a:rPr lang="en-US" smtClean="0"/>
              <a:pPr/>
              <a:t>‹#›</a:t>
            </a:fld>
            <a:endParaRPr lang="en-US" dirty="0"/>
          </a:p>
        </p:txBody>
      </p:sp>
    </p:spTree>
    <p:extLst>
      <p:ext uri="{BB962C8B-B14F-4D97-AF65-F5344CB8AC3E}">
        <p14:creationId xmlns:p14="http://schemas.microsoft.com/office/powerpoint/2010/main" val="6783768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userDrawn="1"/>
        </p:nvGrpSpPr>
        <p:grpSpPr>
          <a:xfrm>
            <a:off x="7702087"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a:alphaModFix/>
            </a:blip>
            <a:srcRect l="7518" t="1389" b="4740"/>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 name="Picture 7">
            <a:extLst>
              <a:ext uri="{FF2B5EF4-FFF2-40B4-BE49-F238E27FC236}">
                <a16:creationId xmlns:a16="http://schemas.microsoft.com/office/drawing/2014/main" id="{8574CD2B-9DD4-DC43-7365-63D1226AA5E0}"/>
              </a:ext>
            </a:extLst>
          </p:cNvPr>
          <p:cNvPicPr>
            <a:picLocks noChangeAspect="1"/>
          </p:cNvPicPr>
          <p:nvPr userDrawn="1"/>
        </p:nvPicPr>
        <p:blipFill>
          <a:blip r:embed="rId3"/>
          <a:stretch>
            <a:fillRect/>
          </a:stretch>
        </p:blipFill>
        <p:spPr>
          <a:xfrm>
            <a:off x="10780487" y="150076"/>
            <a:ext cx="1146625" cy="344737"/>
          </a:xfrm>
          <a:prstGeom prst="rect">
            <a:avLst/>
          </a:prstGeom>
        </p:spPr>
      </p:pic>
      <p:sp>
        <p:nvSpPr>
          <p:cNvPr id="3" name="Slide Number Placeholder 5">
            <a:extLst>
              <a:ext uri="{FF2B5EF4-FFF2-40B4-BE49-F238E27FC236}">
                <a16:creationId xmlns:a16="http://schemas.microsoft.com/office/drawing/2014/main" id="{BD8CD98B-1151-0A20-2E4F-1195300BD409}"/>
              </a:ext>
            </a:extLst>
          </p:cNvPr>
          <p:cNvSpPr>
            <a:spLocks noGrp="1"/>
          </p:cNvSpPr>
          <p:nvPr>
            <p:ph type="sldNum" sz="quarter" idx="12"/>
          </p:nvPr>
        </p:nvSpPr>
        <p:spPr>
          <a:xfrm>
            <a:off x="11445498" y="6365726"/>
            <a:ext cx="481614" cy="365125"/>
          </a:xfrm>
          <a:solidFill>
            <a:srgbClr val="0C70C8"/>
          </a:solidFill>
        </p:spPr>
        <p:txBody>
          <a:bodyPr/>
          <a:lstStyle>
            <a:lvl1pPr>
              <a:defRPr sz="1000" b="0" i="0">
                <a:solidFill>
                  <a:schemeClr val="bg1"/>
                </a:solidFill>
                <a:latin typeface="Montserrat Medium" pitchFamily="2" charset="77"/>
              </a:defRPr>
            </a:lvl1pPr>
          </a:lstStyle>
          <a:p>
            <a:fld id="{1AF6F2DA-B01E-0F4A-9C3D-CC5E8B20FA62}" type="slidenum">
              <a:rPr lang="en-US" smtClean="0"/>
              <a:pPr/>
              <a:t>‹#›</a:t>
            </a:fld>
            <a:endParaRPr lang="en-US" dirty="0"/>
          </a:p>
        </p:txBody>
      </p:sp>
    </p:spTree>
    <p:extLst>
      <p:ext uri="{BB962C8B-B14F-4D97-AF65-F5344CB8AC3E}">
        <p14:creationId xmlns:p14="http://schemas.microsoft.com/office/powerpoint/2010/main" val="3074645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userDrawn="1"/>
        </p:nvGrpSpPr>
        <p:grpSpPr>
          <a:xfrm flipH="1">
            <a:off x="0"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a:alphaModFix/>
            </a:blip>
            <a:srcRect l="7518" t="1389" b="4740"/>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a:p>
        </p:txBody>
      </p:sp>
      <p:pic>
        <p:nvPicPr>
          <p:cNvPr id="3" name="Picture 2">
            <a:extLst>
              <a:ext uri="{FF2B5EF4-FFF2-40B4-BE49-F238E27FC236}">
                <a16:creationId xmlns:a16="http://schemas.microsoft.com/office/drawing/2014/main" id="{130EAF70-408E-73DE-CB5D-10A27F2D3983}"/>
              </a:ext>
            </a:extLst>
          </p:cNvPr>
          <p:cNvPicPr>
            <a:picLocks noChangeAspect="1"/>
          </p:cNvPicPr>
          <p:nvPr userDrawn="1"/>
        </p:nvPicPr>
        <p:blipFill>
          <a:blip r:embed="rId3"/>
          <a:stretch>
            <a:fillRect/>
          </a:stretch>
        </p:blipFill>
        <p:spPr>
          <a:xfrm>
            <a:off x="10780486" y="150075"/>
            <a:ext cx="1146625" cy="344737"/>
          </a:xfrm>
          <a:prstGeom prst="rect">
            <a:avLst/>
          </a:prstGeom>
        </p:spPr>
      </p:pic>
      <p:sp>
        <p:nvSpPr>
          <p:cNvPr id="8" name="Google Shape;122;p18">
            <a:extLst>
              <a:ext uri="{FF2B5EF4-FFF2-40B4-BE49-F238E27FC236}">
                <a16:creationId xmlns:a16="http://schemas.microsoft.com/office/drawing/2014/main" id="{25048A7C-FDC2-FDD3-0F23-32D99873E1B6}"/>
              </a:ext>
            </a:extLst>
          </p:cNvPr>
          <p:cNvSpPr/>
          <p:nvPr userDrawn="1"/>
        </p:nvSpPr>
        <p:spPr>
          <a:xfrm>
            <a:off x="74" y="-9728"/>
            <a:ext cx="4489839" cy="644893"/>
          </a:xfrm>
          <a:prstGeom prst="rect">
            <a:avLst/>
          </a:prstGeom>
          <a:solidFill>
            <a:srgbClr val="0C70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90" y="150075"/>
            <a:ext cx="4225024" cy="344737"/>
          </a:xfrm>
        </p:spPr>
        <p:txBody>
          <a:bodyPr>
            <a:normAutofit/>
          </a:bodyPr>
          <a:lstStyle>
            <a:lvl1pPr>
              <a:defRPr sz="1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8194495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5174150" y="2011680"/>
            <a:ext cx="6752961" cy="392715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5174150" y="1092416"/>
            <a:ext cx="675296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grpSp>
        <p:nvGrpSpPr>
          <p:cNvPr id="7" name="Group 6">
            <a:extLst>
              <a:ext uri="{FF2B5EF4-FFF2-40B4-BE49-F238E27FC236}">
                <a16:creationId xmlns:a16="http://schemas.microsoft.com/office/drawing/2014/main" id="{CED6B2FE-01F0-D031-A25D-AE8A8A41441F}"/>
              </a:ext>
            </a:extLst>
          </p:cNvPr>
          <p:cNvGrpSpPr/>
          <p:nvPr userDrawn="1"/>
        </p:nvGrpSpPr>
        <p:grpSpPr>
          <a:xfrm flipH="1">
            <a:off x="0" y="0"/>
            <a:ext cx="4489913" cy="6864955"/>
            <a:chOff x="7702087" y="0"/>
            <a:chExt cx="4489913" cy="6864955"/>
          </a:xfrm>
        </p:grpSpPr>
        <p:pic>
          <p:nvPicPr>
            <p:cNvPr id="2" name="Google Shape;54;p13">
              <a:extLst>
                <a:ext uri="{FF2B5EF4-FFF2-40B4-BE49-F238E27FC236}">
                  <a16:creationId xmlns:a16="http://schemas.microsoft.com/office/drawing/2014/main" id="{8E298BD6-02F9-416A-BFDB-A9A8394EC78C}"/>
                </a:ext>
              </a:extLst>
            </p:cNvPr>
            <p:cNvPicPr preferRelativeResize="0"/>
            <p:nvPr userDrawn="1"/>
          </p:nvPicPr>
          <p:blipFill rotWithShape="1">
            <a:blip r:embed="rId2">
              <a:alphaModFix/>
            </a:blip>
            <a:srcRect l="7518" t="1389" b="4740"/>
            <a:stretch/>
          </p:blipFill>
          <p:spPr>
            <a:xfrm>
              <a:off x="7702087" y="0"/>
              <a:ext cx="4489913" cy="6858000"/>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58000"/>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Slide Number Placeholder 5">
            <a:extLst>
              <a:ext uri="{FF2B5EF4-FFF2-40B4-BE49-F238E27FC236}">
                <a16:creationId xmlns:a16="http://schemas.microsoft.com/office/drawing/2014/main" id="{3A6807DD-F00B-9491-1839-24313E618E6E}"/>
              </a:ext>
            </a:extLst>
          </p:cNvPr>
          <p:cNvSpPr>
            <a:spLocks noGrp="1"/>
          </p:cNvSpPr>
          <p:nvPr>
            <p:ph type="sldNum" sz="quarter" idx="12"/>
          </p:nvPr>
        </p:nvSpPr>
        <p:spPr>
          <a:xfrm>
            <a:off x="9183912" y="6365726"/>
            <a:ext cx="2743200" cy="365125"/>
          </a:xfrm>
        </p:spPr>
        <p:txBody>
          <a:bodyPr/>
          <a:lstStyle>
            <a:lvl1pPr>
              <a:defRPr sz="1000">
                <a:solidFill>
                  <a:schemeClr val="tx1"/>
                </a:solidFill>
              </a:defRPr>
            </a:lvl1pPr>
          </a:lstStyle>
          <a:p>
            <a:fld id="{1AF6F2DA-B01E-0F4A-9C3D-CC5E8B20FA62}" type="slidenum">
              <a:rPr lang="en-US" smtClean="0"/>
              <a:pPr/>
              <a:t>‹#›</a:t>
            </a:fld>
            <a:endParaRPr lang="en-US" dirty="0"/>
          </a:p>
        </p:txBody>
      </p:sp>
      <p:pic>
        <p:nvPicPr>
          <p:cNvPr id="3" name="Picture 2">
            <a:extLst>
              <a:ext uri="{FF2B5EF4-FFF2-40B4-BE49-F238E27FC236}">
                <a16:creationId xmlns:a16="http://schemas.microsoft.com/office/drawing/2014/main" id="{130EAF70-408E-73DE-CB5D-10A27F2D3983}"/>
              </a:ext>
            </a:extLst>
          </p:cNvPr>
          <p:cNvPicPr>
            <a:picLocks noChangeAspect="1"/>
          </p:cNvPicPr>
          <p:nvPr userDrawn="1"/>
        </p:nvPicPr>
        <p:blipFill>
          <a:blip r:embed="rId3"/>
          <a:stretch>
            <a:fillRect/>
          </a:stretch>
        </p:blipFill>
        <p:spPr>
          <a:xfrm>
            <a:off x="10780486" y="150075"/>
            <a:ext cx="1146625" cy="344737"/>
          </a:xfrm>
          <a:prstGeom prst="rect">
            <a:avLst/>
          </a:prstGeom>
        </p:spPr>
      </p:pic>
    </p:spTree>
    <p:extLst>
      <p:ext uri="{BB962C8B-B14F-4D97-AF65-F5344CB8AC3E}">
        <p14:creationId xmlns:p14="http://schemas.microsoft.com/office/powerpoint/2010/main" val="18169092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067C8163-F882-22D7-EE4B-71A0F5A3D875}"/>
              </a:ext>
            </a:extLst>
          </p:cNvPr>
          <p:cNvSpPr>
            <a:spLocks noGrp="1"/>
          </p:cNvSpPr>
          <p:nvPr>
            <p:ph type="title"/>
          </p:nvPr>
        </p:nvSpPr>
        <p:spPr>
          <a:xfrm>
            <a:off x="264888" y="150075"/>
            <a:ext cx="6900512" cy="344737"/>
          </a:xfrm>
        </p:spPr>
        <p:txBody>
          <a:bodyPr>
            <a:normAutofit/>
          </a:bodyPr>
          <a:lstStyle>
            <a:lvl1pPr>
              <a:defRPr sz="2000">
                <a:solidFill>
                  <a:srgbClr val="0C70C8"/>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57431E80-3A3E-C404-5774-64D726539B77}"/>
              </a:ext>
            </a:extLst>
          </p:cNvPr>
          <p:cNvSpPr>
            <a:spLocks noGrp="1"/>
          </p:cNvSpPr>
          <p:nvPr>
            <p:ph type="body" sz="quarter" idx="13"/>
          </p:nvPr>
        </p:nvSpPr>
        <p:spPr>
          <a:xfrm>
            <a:off x="609600" y="2011680"/>
            <a:ext cx="6670431" cy="3927158"/>
          </a:xfrm>
        </p:spPr>
        <p:txBody>
          <a:bodyPr>
            <a:normAutofit/>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a:extLst>
              <a:ext uri="{FF2B5EF4-FFF2-40B4-BE49-F238E27FC236}">
                <a16:creationId xmlns:a16="http://schemas.microsoft.com/office/drawing/2014/main" id="{4DD3A86E-BBE5-088F-06D8-87782740C265}"/>
              </a:ext>
            </a:extLst>
          </p:cNvPr>
          <p:cNvSpPr>
            <a:spLocks noGrp="1"/>
          </p:cNvSpPr>
          <p:nvPr>
            <p:ph type="body" sz="quarter" idx="14"/>
          </p:nvPr>
        </p:nvSpPr>
        <p:spPr>
          <a:xfrm>
            <a:off x="609600" y="1092416"/>
            <a:ext cx="6670431" cy="462013"/>
          </a:xfrm>
        </p:spPr>
        <p:txBody>
          <a:bodyPr>
            <a:normAutofit/>
          </a:bodyPr>
          <a:lstStyle>
            <a:lvl1pPr marL="0" indent="0">
              <a:buNone/>
              <a:defRPr sz="2400" b="1" i="0">
                <a:solidFill>
                  <a:srgbClr val="020A78"/>
                </a:solidFill>
                <a:latin typeface="Montserrat SemiBold" pitchFamily="2" charset="77"/>
              </a:defRPr>
            </a:lvl1pPr>
          </a:lstStyle>
          <a:p>
            <a:pPr lvl="0"/>
            <a:r>
              <a:rPr lang="en-US" dirty="0"/>
              <a:t>Click to edit Master text styles</a:t>
            </a:r>
          </a:p>
        </p:txBody>
      </p:sp>
      <p:grpSp>
        <p:nvGrpSpPr>
          <p:cNvPr id="13" name="Group 12">
            <a:extLst>
              <a:ext uri="{FF2B5EF4-FFF2-40B4-BE49-F238E27FC236}">
                <a16:creationId xmlns:a16="http://schemas.microsoft.com/office/drawing/2014/main" id="{2D8BA504-6F85-1486-1275-75C693D8FEEE}"/>
              </a:ext>
            </a:extLst>
          </p:cNvPr>
          <p:cNvGrpSpPr/>
          <p:nvPr userDrawn="1"/>
        </p:nvGrpSpPr>
        <p:grpSpPr>
          <a:xfrm>
            <a:off x="7702086" y="6955"/>
            <a:ext cx="4489914" cy="6877241"/>
            <a:chOff x="7702086" y="6955"/>
            <a:chExt cx="4489914" cy="6877241"/>
          </a:xfrm>
        </p:grpSpPr>
        <p:pic>
          <p:nvPicPr>
            <p:cNvPr id="10" name="Google Shape;110;p17">
              <a:extLst>
                <a:ext uri="{FF2B5EF4-FFF2-40B4-BE49-F238E27FC236}">
                  <a16:creationId xmlns:a16="http://schemas.microsoft.com/office/drawing/2014/main" id="{4F3A0320-5EBF-37FC-C143-CC77F0099CEC}"/>
                </a:ext>
              </a:extLst>
            </p:cNvPr>
            <p:cNvPicPr preferRelativeResize="0"/>
            <p:nvPr userDrawn="1"/>
          </p:nvPicPr>
          <p:blipFill rotWithShape="1">
            <a:blip r:embed="rId2">
              <a:alphaModFix/>
            </a:blip>
            <a:srcRect l="38539" t="-85" r="18060" b="799"/>
            <a:stretch/>
          </p:blipFill>
          <p:spPr>
            <a:xfrm>
              <a:off x="7702086" y="6955"/>
              <a:ext cx="4489914" cy="6851045"/>
            </a:xfrm>
            <a:prstGeom prst="rect">
              <a:avLst/>
            </a:prstGeom>
            <a:noFill/>
            <a:ln>
              <a:noFill/>
            </a:ln>
          </p:spPr>
        </p:pic>
        <p:sp>
          <p:nvSpPr>
            <p:cNvPr id="5" name="Google Shape;55;p13">
              <a:extLst>
                <a:ext uri="{FF2B5EF4-FFF2-40B4-BE49-F238E27FC236}">
                  <a16:creationId xmlns:a16="http://schemas.microsoft.com/office/drawing/2014/main" id="{33BD254B-04DB-AAC0-2F41-85114A22383B}"/>
                </a:ext>
              </a:extLst>
            </p:cNvPr>
            <p:cNvSpPr/>
            <p:nvPr userDrawn="1"/>
          </p:nvSpPr>
          <p:spPr>
            <a:xfrm>
              <a:off x="7702087" y="6955"/>
              <a:ext cx="4489913" cy="6877241"/>
            </a:xfrm>
            <a:prstGeom prst="rect">
              <a:avLst/>
            </a:prstGeom>
            <a:solidFill>
              <a:srgbClr val="0C70C8">
                <a:alpha val="80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8" name="Picture 7">
            <a:extLst>
              <a:ext uri="{FF2B5EF4-FFF2-40B4-BE49-F238E27FC236}">
                <a16:creationId xmlns:a16="http://schemas.microsoft.com/office/drawing/2014/main" id="{8574CD2B-9DD4-DC43-7365-63D1226AA5E0}"/>
              </a:ext>
            </a:extLst>
          </p:cNvPr>
          <p:cNvPicPr>
            <a:picLocks noChangeAspect="1"/>
          </p:cNvPicPr>
          <p:nvPr userDrawn="1"/>
        </p:nvPicPr>
        <p:blipFill>
          <a:blip r:embed="rId3"/>
          <a:stretch>
            <a:fillRect/>
          </a:stretch>
        </p:blipFill>
        <p:spPr>
          <a:xfrm>
            <a:off x="10780487" y="150076"/>
            <a:ext cx="1146625" cy="344737"/>
          </a:xfrm>
          <a:prstGeom prst="rect">
            <a:avLst/>
          </a:prstGeom>
        </p:spPr>
      </p:pic>
      <p:sp>
        <p:nvSpPr>
          <p:cNvPr id="2" name="Slide Number Placeholder 5">
            <a:extLst>
              <a:ext uri="{FF2B5EF4-FFF2-40B4-BE49-F238E27FC236}">
                <a16:creationId xmlns:a16="http://schemas.microsoft.com/office/drawing/2014/main" id="{8355E60C-1062-C9B8-0DAF-0D6FF08A6090}"/>
              </a:ext>
            </a:extLst>
          </p:cNvPr>
          <p:cNvSpPr>
            <a:spLocks noGrp="1"/>
          </p:cNvSpPr>
          <p:nvPr>
            <p:ph type="sldNum" sz="quarter" idx="12"/>
          </p:nvPr>
        </p:nvSpPr>
        <p:spPr>
          <a:xfrm>
            <a:off x="11445498" y="6365726"/>
            <a:ext cx="481614" cy="365125"/>
          </a:xfrm>
          <a:solidFill>
            <a:srgbClr val="0C70C8"/>
          </a:solidFill>
        </p:spPr>
        <p:txBody>
          <a:bodyPr/>
          <a:lstStyle>
            <a:lvl1pPr>
              <a:defRPr sz="1000" b="0" i="0">
                <a:solidFill>
                  <a:schemeClr val="bg1"/>
                </a:solidFill>
                <a:latin typeface="Montserrat Medium" pitchFamily="2" charset="77"/>
              </a:defRPr>
            </a:lvl1pPr>
          </a:lstStyle>
          <a:p>
            <a:fld id="{1AF6F2DA-B01E-0F4A-9C3D-CC5E8B20FA62}" type="slidenum">
              <a:rPr lang="en-US" smtClean="0"/>
              <a:pPr/>
              <a:t>‹#›</a:t>
            </a:fld>
            <a:endParaRPr lang="en-US" dirty="0"/>
          </a:p>
        </p:txBody>
      </p:sp>
    </p:spTree>
    <p:extLst>
      <p:ext uri="{BB962C8B-B14F-4D97-AF65-F5344CB8AC3E}">
        <p14:creationId xmlns:p14="http://schemas.microsoft.com/office/powerpoint/2010/main" val="1814348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E4B450-8DD6-B29C-48C3-A095A39265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D19F71E-D683-32C5-5A84-E85FA24642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E73BE7-D3D4-8CA5-E45E-8A0C3D7EEE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ontserrat" pitchFamily="2" charset="77"/>
              </a:defRPr>
            </a:lvl1pPr>
          </a:lstStyle>
          <a:p>
            <a:fld id="{4AD44459-A52E-B64E-8F9A-135B0853DF33}" type="datetimeFigureOut">
              <a:rPr lang="en-US" smtClean="0"/>
              <a:pPr/>
              <a:t>6/25/2023</a:t>
            </a:fld>
            <a:endParaRPr lang="en-US"/>
          </a:p>
        </p:txBody>
      </p:sp>
      <p:sp>
        <p:nvSpPr>
          <p:cNvPr id="5" name="Footer Placeholder 4">
            <a:extLst>
              <a:ext uri="{FF2B5EF4-FFF2-40B4-BE49-F238E27FC236}">
                <a16:creationId xmlns:a16="http://schemas.microsoft.com/office/drawing/2014/main" id="{53323707-2B11-520C-9DE3-930941892D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ontserrat" pitchFamily="2" charset="77"/>
              </a:defRPr>
            </a:lvl1pPr>
          </a:lstStyle>
          <a:p>
            <a:endParaRPr lang="en-US"/>
          </a:p>
        </p:txBody>
      </p:sp>
      <p:sp>
        <p:nvSpPr>
          <p:cNvPr id="6" name="Slide Number Placeholder 5">
            <a:extLst>
              <a:ext uri="{FF2B5EF4-FFF2-40B4-BE49-F238E27FC236}">
                <a16:creationId xmlns:a16="http://schemas.microsoft.com/office/drawing/2014/main" id="{EFCC0CFC-3605-BEE6-6876-F865E8120C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ontserrat" pitchFamily="2" charset="77"/>
              </a:defRPr>
            </a:lvl1pPr>
          </a:lstStyle>
          <a:p>
            <a:fld id="{1AF6F2DA-B01E-0F4A-9C3D-CC5E8B20FA62}" type="slidenum">
              <a:rPr lang="en-US" smtClean="0"/>
              <a:pPr/>
              <a:t>‹#›</a:t>
            </a:fld>
            <a:endParaRPr lang="en-US"/>
          </a:p>
        </p:txBody>
      </p:sp>
    </p:spTree>
    <p:extLst>
      <p:ext uri="{BB962C8B-B14F-4D97-AF65-F5344CB8AC3E}">
        <p14:creationId xmlns:p14="http://schemas.microsoft.com/office/powerpoint/2010/main" val="892059178"/>
      </p:ext>
    </p:extLst>
  </p:cSld>
  <p:clrMap bg1="lt1" tx1="dk1" bg2="lt2" tx2="dk2" accent1="accent1" accent2="accent2" accent3="accent3" accent4="accent4" accent5="accent5" accent6="accent6" hlink="hlink" folHlink="folHlink"/>
  <p:sldLayoutIdLst>
    <p:sldLayoutId id="2147483656" r:id="rId1"/>
    <p:sldLayoutId id="2147483655" r:id="rId2"/>
    <p:sldLayoutId id="2147483664" r:id="rId3"/>
    <p:sldLayoutId id="2147483689" r:id="rId4"/>
    <p:sldLayoutId id="2147483680" r:id="rId5"/>
    <p:sldLayoutId id="2147483673" r:id="rId6"/>
    <p:sldLayoutId id="2147483674" r:id="rId7"/>
    <p:sldLayoutId id="2147483688" r:id="rId8"/>
    <p:sldLayoutId id="2147483681" r:id="rId9"/>
    <p:sldLayoutId id="2147483682" r:id="rId10"/>
    <p:sldLayoutId id="2147483687" r:id="rId11"/>
    <p:sldLayoutId id="2147483649" r:id="rId12"/>
    <p:sldLayoutId id="2147483650" r:id="rId13"/>
    <p:sldLayoutId id="2147483651" r:id="rId14"/>
    <p:sldLayoutId id="2147483652" r:id="rId15"/>
    <p:sldLayoutId id="2147483653" r:id="rId16"/>
    <p:sldLayoutId id="2147483654" r:id="rId17"/>
    <p:sldLayoutId id="2147483657" r:id="rId18"/>
    <p:sldLayoutId id="2147483683" r:id="rId19"/>
    <p:sldLayoutId id="2147483684" r:id="rId20"/>
    <p:sldLayoutId id="2147483685" r:id="rId21"/>
    <p:sldLayoutId id="2147483686" r:id="rId22"/>
    <p:sldLayoutId id="2147483677" r:id="rId23"/>
    <p:sldLayoutId id="2147483678" r:id="rId24"/>
    <p:sldLayoutId id="2147483663" r:id="rId25"/>
    <p:sldLayoutId id="2147483658" r:id="rId26"/>
    <p:sldLayoutId id="2147483659" r:id="rId27"/>
    <p:sldLayoutId id="2147483660" r:id="rId28"/>
    <p:sldLayoutId id="2147483661" r:id="rId29"/>
    <p:sldLayoutId id="2147483662" r:id="rId30"/>
    <p:sldLayoutId id="2147483665" r:id="rId31"/>
    <p:sldLayoutId id="2147483675" r:id="rId32"/>
    <p:sldLayoutId id="2147483676" r:id="rId33"/>
    <p:sldLayoutId id="2147483666" r:id="rId34"/>
    <p:sldLayoutId id="2147483667" r:id="rId35"/>
    <p:sldLayoutId id="2147483668" r:id="rId36"/>
    <p:sldLayoutId id="2147483669" r:id="rId37"/>
    <p:sldLayoutId id="2147483670" r:id="rId38"/>
    <p:sldLayoutId id="2147483671" r:id="rId39"/>
  </p:sldLayoutIdLst>
  <p:txStyles>
    <p:titleStyle>
      <a:lvl1pPr algn="l" defTabSz="914400" rtl="0" eaLnBrk="1" latinLnBrk="0" hangingPunct="1">
        <a:lnSpc>
          <a:spcPct val="90000"/>
        </a:lnSpc>
        <a:spcBef>
          <a:spcPct val="0"/>
        </a:spcBef>
        <a:buNone/>
        <a:defRPr sz="4400" kern="1200">
          <a:solidFill>
            <a:schemeClr val="tx1"/>
          </a:solidFill>
          <a:latin typeface="Montserra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hyperlink" Target="mailto:program.intake@usda.gov" TargetMode="External"/><Relationship Id="rId2" Type="http://schemas.openxmlformats.org/officeDocument/2006/relationships/hyperlink" Target="https://www.usda.gov/oascr/how-to-file-a-program-discrimination-complaint"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hyperlink" Target="https://www.transcend.org/tms/2015/12/what-next-after-paris-nonviolent-solutions-to-violent-politics/" TargetMode="External"/><Relationship Id="rId2" Type="http://schemas.openxmlformats.org/officeDocument/2006/relationships/image" Target="../media/image15.jpe"/><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hyperlink" Target="http://illuminatedlvg.com/2012_11_01_archive.html" TargetMode="External"/><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3.xml"/><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3.xml"/><Relationship Id="rId4" Type="http://schemas.openxmlformats.org/officeDocument/2006/relationships/image" Target="../media/image25.jpeg"/></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A520139-8E55-05E8-9F6C-176CE6D292A3}"/>
              </a:ext>
            </a:extLst>
          </p:cNvPr>
          <p:cNvSpPr>
            <a:spLocks noGrp="1"/>
          </p:cNvSpPr>
          <p:nvPr>
            <p:ph type="body" sz="quarter" idx="13"/>
          </p:nvPr>
        </p:nvSpPr>
        <p:spPr/>
        <p:txBody>
          <a:bodyPr/>
          <a:lstStyle/>
          <a:p>
            <a:r>
              <a:rPr lang="en-US" dirty="0"/>
              <a:t> </a:t>
            </a:r>
          </a:p>
        </p:txBody>
      </p:sp>
      <p:sp>
        <p:nvSpPr>
          <p:cNvPr id="4" name="TextBox 3">
            <a:extLst>
              <a:ext uri="{FF2B5EF4-FFF2-40B4-BE49-F238E27FC236}">
                <a16:creationId xmlns:a16="http://schemas.microsoft.com/office/drawing/2014/main" id="{9105159E-397D-0010-8D51-2F6D76CA9E90}"/>
              </a:ext>
            </a:extLst>
          </p:cNvPr>
          <p:cNvSpPr txBox="1"/>
          <p:nvPr/>
        </p:nvSpPr>
        <p:spPr>
          <a:xfrm>
            <a:off x="1437368" y="444143"/>
            <a:ext cx="7486120" cy="4524315"/>
          </a:xfrm>
          <a:prstGeom prst="rect">
            <a:avLst/>
          </a:prstGeom>
          <a:noFill/>
        </p:spPr>
        <p:txBody>
          <a:bodyPr wrap="square" rtlCol="0">
            <a:spAutoFit/>
          </a:bodyPr>
          <a:lstStyle/>
          <a:p>
            <a:pPr algn="ctr"/>
            <a:r>
              <a:rPr lang="en-US" sz="3600" b="1" dirty="0">
                <a:solidFill>
                  <a:schemeClr val="bg1">
                    <a:lumMod val="95000"/>
                  </a:schemeClr>
                </a:solidFill>
                <a:latin typeface="Helvetica CondensedBold"/>
                <a:cs typeface="Helvetica CondensedBold"/>
              </a:rPr>
              <a:t>Illinois Department of Human Services</a:t>
            </a:r>
          </a:p>
          <a:p>
            <a:pPr algn="ctr"/>
            <a:endParaRPr lang="en-US" sz="3600" b="1" dirty="0">
              <a:solidFill>
                <a:schemeClr val="bg1">
                  <a:lumMod val="95000"/>
                </a:schemeClr>
              </a:solidFill>
              <a:latin typeface="Helvetica CondensedBold"/>
              <a:cs typeface="Helvetica CondensedBold"/>
            </a:endParaRPr>
          </a:p>
          <a:p>
            <a:pPr algn="ctr"/>
            <a:endParaRPr lang="en-US" sz="3600" b="1" dirty="0">
              <a:solidFill>
                <a:schemeClr val="bg1">
                  <a:lumMod val="95000"/>
                </a:schemeClr>
              </a:solidFill>
              <a:latin typeface="Helvetica CondensedBold"/>
              <a:cs typeface="Helvetica CondensedBold"/>
            </a:endParaRPr>
          </a:p>
          <a:p>
            <a:pPr algn="ctr"/>
            <a:endParaRPr lang="en-US" sz="3600" b="1" dirty="0">
              <a:solidFill>
                <a:schemeClr val="bg1">
                  <a:lumMod val="95000"/>
                </a:schemeClr>
              </a:solidFill>
              <a:latin typeface="Helvetica CondensedBold"/>
              <a:cs typeface="Helvetica CondensedBold"/>
            </a:endParaRPr>
          </a:p>
          <a:p>
            <a:pPr algn="ctr"/>
            <a:endParaRPr lang="en-US" sz="3600" b="1" dirty="0">
              <a:solidFill>
                <a:schemeClr val="bg1">
                  <a:lumMod val="95000"/>
                </a:schemeClr>
              </a:solidFill>
              <a:latin typeface="Helvetica CondensedBold"/>
              <a:cs typeface="Helvetica CondensedBold"/>
            </a:endParaRPr>
          </a:p>
          <a:p>
            <a:pPr algn="ctr"/>
            <a:endParaRPr lang="en-US" sz="3600" b="1" dirty="0">
              <a:solidFill>
                <a:schemeClr val="bg1">
                  <a:lumMod val="95000"/>
                </a:schemeClr>
              </a:solidFill>
              <a:latin typeface="Helvetica CondensedBold"/>
              <a:cs typeface="Helvetica CondensedBold"/>
            </a:endParaRPr>
          </a:p>
          <a:p>
            <a:pPr algn="ctr"/>
            <a:endParaRPr lang="en-US" sz="3600" b="1" dirty="0">
              <a:solidFill>
                <a:schemeClr val="bg1">
                  <a:lumMod val="95000"/>
                </a:schemeClr>
              </a:solidFill>
              <a:latin typeface="Helvetica CondensedBold"/>
              <a:cs typeface="Helvetica CondensedBold"/>
            </a:endParaRPr>
          </a:p>
        </p:txBody>
      </p:sp>
      <p:sp>
        <p:nvSpPr>
          <p:cNvPr id="10" name="Title 9">
            <a:extLst>
              <a:ext uri="{FF2B5EF4-FFF2-40B4-BE49-F238E27FC236}">
                <a16:creationId xmlns:a16="http://schemas.microsoft.com/office/drawing/2014/main" id="{99559492-BB10-3097-B97D-12B677D709BB}"/>
              </a:ext>
            </a:extLst>
          </p:cNvPr>
          <p:cNvSpPr txBox="1">
            <a:spLocks noGrp="1"/>
          </p:cNvSpPr>
          <p:nvPr>
            <p:ph type="title"/>
          </p:nvPr>
        </p:nvSpPr>
        <p:spPr>
          <a:xfrm>
            <a:off x="1349375" y="1304298"/>
            <a:ext cx="8255000" cy="1588127"/>
          </a:xfrm>
          <a:prstGeom prst="rect">
            <a:avLst/>
          </a:prstGeom>
          <a:noFill/>
        </p:spPr>
        <p:txBody>
          <a:bodyPr wrap="square" rtlCol="0">
            <a:spAutoFit/>
          </a:bodyPr>
          <a:lstStyle/>
          <a:p>
            <a:pPr algn="ctr"/>
            <a:br>
              <a:rPr lang="en-US" sz="3600" b="1" u="sng" dirty="0">
                <a:solidFill>
                  <a:srgbClr val="F2F2F2"/>
                </a:solidFill>
                <a:latin typeface="Helvetica Condensed"/>
                <a:cs typeface="Helvetica Condensed"/>
              </a:rPr>
            </a:br>
            <a:r>
              <a:rPr lang="en-US" sz="3600" b="1" u="sng" dirty="0">
                <a:solidFill>
                  <a:srgbClr val="F2F2F2"/>
                </a:solidFill>
                <a:latin typeface="Helvetica Condensed"/>
                <a:cs typeface="Helvetica Condensed"/>
              </a:rPr>
              <a:t>The Emergency Food Assistance Program</a:t>
            </a:r>
          </a:p>
        </p:txBody>
      </p:sp>
      <p:sp>
        <p:nvSpPr>
          <p:cNvPr id="11" name="TextBox 10">
            <a:extLst>
              <a:ext uri="{FF2B5EF4-FFF2-40B4-BE49-F238E27FC236}">
                <a16:creationId xmlns:a16="http://schemas.microsoft.com/office/drawing/2014/main" id="{69C43BE4-F8A6-0CFC-B945-7F9C27872F5F}"/>
              </a:ext>
            </a:extLst>
          </p:cNvPr>
          <p:cNvSpPr txBox="1"/>
          <p:nvPr/>
        </p:nvSpPr>
        <p:spPr>
          <a:xfrm>
            <a:off x="1136342" y="3622088"/>
            <a:ext cx="6968972" cy="553998"/>
          </a:xfrm>
          <a:prstGeom prst="rect">
            <a:avLst/>
          </a:prstGeom>
          <a:noFill/>
        </p:spPr>
        <p:txBody>
          <a:bodyPr wrap="square" rtlCol="0">
            <a:spAutoFit/>
          </a:bodyPr>
          <a:lstStyle/>
          <a:p>
            <a:pPr algn="ctr"/>
            <a:r>
              <a:rPr lang="en-US" sz="3000" b="1" dirty="0">
                <a:solidFill>
                  <a:srgbClr val="F2F2F2"/>
                </a:solidFill>
                <a:latin typeface="Helvetica CondensedBold"/>
                <a:cs typeface="Helvetica CondensedBold"/>
              </a:rPr>
              <a:t> </a:t>
            </a:r>
            <a:endParaRPr lang="en-US" sz="3000" b="1" dirty="0">
              <a:solidFill>
                <a:srgbClr val="F2F2F2"/>
              </a:solidFill>
              <a:latin typeface="Helvetica CondensedBold"/>
              <a:cs typeface="Helvetica CondensedBoldObl"/>
            </a:endParaRPr>
          </a:p>
        </p:txBody>
      </p:sp>
      <p:sp>
        <p:nvSpPr>
          <p:cNvPr id="12" name="TextBox 11">
            <a:extLst>
              <a:ext uri="{FF2B5EF4-FFF2-40B4-BE49-F238E27FC236}">
                <a16:creationId xmlns:a16="http://schemas.microsoft.com/office/drawing/2014/main" id="{A3FAEE59-6252-D6A1-FD4A-E2CA659AE863}"/>
              </a:ext>
            </a:extLst>
          </p:cNvPr>
          <p:cNvSpPr txBox="1"/>
          <p:nvPr/>
        </p:nvSpPr>
        <p:spPr>
          <a:xfrm>
            <a:off x="1136342" y="3622088"/>
            <a:ext cx="6968972" cy="553998"/>
          </a:xfrm>
          <a:prstGeom prst="rect">
            <a:avLst/>
          </a:prstGeom>
          <a:noFill/>
        </p:spPr>
        <p:txBody>
          <a:bodyPr wrap="square" rtlCol="0">
            <a:spAutoFit/>
          </a:bodyPr>
          <a:lstStyle/>
          <a:p>
            <a:pPr algn="ctr"/>
            <a:r>
              <a:rPr lang="en-US" sz="3000" b="1" dirty="0">
                <a:solidFill>
                  <a:srgbClr val="F2F2F2"/>
                </a:solidFill>
                <a:latin typeface="Helvetica CondensedBold"/>
                <a:cs typeface="Helvetica CondensedBold"/>
              </a:rPr>
              <a:t>  </a:t>
            </a:r>
            <a:endParaRPr lang="en-US" sz="3000" b="1" dirty="0">
              <a:solidFill>
                <a:srgbClr val="F2F2F2"/>
              </a:solidFill>
              <a:latin typeface="Helvetica CondensedBold"/>
              <a:cs typeface="Helvetica CondensedBoldObl"/>
            </a:endParaRPr>
          </a:p>
        </p:txBody>
      </p:sp>
      <p:sp>
        <p:nvSpPr>
          <p:cNvPr id="13" name="TextBox 12">
            <a:extLst>
              <a:ext uri="{FF2B5EF4-FFF2-40B4-BE49-F238E27FC236}">
                <a16:creationId xmlns:a16="http://schemas.microsoft.com/office/drawing/2014/main" id="{DE3FDB8E-F883-B011-C1F2-3F10672AB523}"/>
              </a:ext>
            </a:extLst>
          </p:cNvPr>
          <p:cNvSpPr txBox="1"/>
          <p:nvPr/>
        </p:nvSpPr>
        <p:spPr>
          <a:xfrm>
            <a:off x="1859013" y="3728996"/>
            <a:ext cx="6968972" cy="1015663"/>
          </a:xfrm>
          <a:prstGeom prst="rect">
            <a:avLst/>
          </a:prstGeom>
          <a:noFill/>
        </p:spPr>
        <p:txBody>
          <a:bodyPr wrap="square" rtlCol="0">
            <a:spAutoFit/>
          </a:bodyPr>
          <a:lstStyle/>
          <a:p>
            <a:pPr algn="ctr"/>
            <a:r>
              <a:rPr lang="en-US" sz="3000" b="1" dirty="0">
                <a:solidFill>
                  <a:srgbClr val="F2F2F2"/>
                </a:solidFill>
                <a:latin typeface="Helvetica CondensedBold"/>
                <a:cs typeface="Helvetica CondensedBold"/>
              </a:rPr>
              <a:t>Civil Rights Non-Discrimination</a:t>
            </a:r>
          </a:p>
          <a:p>
            <a:pPr algn="ctr"/>
            <a:r>
              <a:rPr lang="en-US" sz="3000" b="1" dirty="0">
                <a:solidFill>
                  <a:srgbClr val="F2F2F2"/>
                </a:solidFill>
                <a:latin typeface="Helvetica CondensedBold"/>
                <a:cs typeface="Helvetica CondensedBold"/>
              </a:rPr>
              <a:t> &amp;TEFAP </a:t>
            </a:r>
            <a:r>
              <a:rPr lang="en-US" sz="3000" b="1" dirty="0">
                <a:solidFill>
                  <a:srgbClr val="F2F2F2"/>
                </a:solidFill>
                <a:latin typeface="Helvetica CondensedBold"/>
                <a:cs typeface="Helvetica CondensedBoldObl"/>
              </a:rPr>
              <a:t>Training</a:t>
            </a:r>
          </a:p>
        </p:txBody>
      </p:sp>
    </p:spTree>
    <p:extLst>
      <p:ext uri="{BB962C8B-B14F-4D97-AF65-F5344CB8AC3E}">
        <p14:creationId xmlns:p14="http://schemas.microsoft.com/office/powerpoint/2010/main" val="4134167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80B03AD-6691-F18F-1D17-C9909AEBE0DD}"/>
              </a:ext>
            </a:extLst>
          </p:cNvPr>
          <p:cNvSpPr>
            <a:spLocks noGrp="1"/>
          </p:cNvSpPr>
          <p:nvPr>
            <p:ph type="body" sz="quarter" idx="13"/>
          </p:nvPr>
        </p:nvSpPr>
        <p:spPr/>
        <p:txBody>
          <a:bodyPr/>
          <a:lstStyle/>
          <a:p>
            <a:pPr marL="0" indent="0" algn="ctr">
              <a:lnSpc>
                <a:spcPct val="90000"/>
              </a:lnSpc>
              <a:spcAft>
                <a:spcPts val="600"/>
              </a:spcAft>
              <a:buNone/>
            </a:pPr>
            <a:r>
              <a:rPr lang="en-US" sz="2800" b="1" dirty="0">
                <a:solidFill>
                  <a:srgbClr val="13253D"/>
                </a:solidFill>
              </a:rPr>
              <a:t>Public Notification</a:t>
            </a:r>
          </a:p>
          <a:p>
            <a:pPr marL="0" indent="0">
              <a:buNone/>
            </a:pPr>
            <a:r>
              <a:rPr lang="en-US" sz="2400" b="1" dirty="0"/>
              <a:t>The purpose of this system is to inform applicants, participants, and potentially-eligible persons of:</a:t>
            </a:r>
          </a:p>
          <a:p>
            <a:pPr marL="0" indent="0">
              <a:buNone/>
            </a:pPr>
            <a:endParaRPr lang="en-US" sz="3200" b="1" dirty="0"/>
          </a:p>
          <a:p>
            <a:pPr marL="2114550" lvl="4" indent="-342900">
              <a:buFont typeface="Arial" panose="020B0604020202020204" pitchFamily="34" charset="0"/>
              <a:buChar char="•"/>
            </a:pPr>
            <a:r>
              <a:rPr lang="en-US" sz="2000" b="1" dirty="0"/>
              <a:t>Program Availability </a:t>
            </a:r>
          </a:p>
          <a:p>
            <a:pPr marL="2114550" lvl="4" indent="-342900">
              <a:buFont typeface="Arial" panose="020B0604020202020204" pitchFamily="34" charset="0"/>
              <a:buChar char="•"/>
            </a:pPr>
            <a:r>
              <a:rPr lang="en-US" sz="2000" b="1" dirty="0"/>
              <a:t>Program Rights and Responsibilities </a:t>
            </a:r>
          </a:p>
          <a:p>
            <a:pPr marL="2114550" lvl="4" indent="-342900">
              <a:buFont typeface="Arial" panose="020B0604020202020204" pitchFamily="34" charset="0"/>
              <a:buChar char="•"/>
            </a:pPr>
            <a:r>
              <a:rPr lang="en-US" sz="2000" b="1" dirty="0"/>
              <a:t>The Policy of Nondiscrimination </a:t>
            </a:r>
          </a:p>
          <a:p>
            <a:pPr marL="2114550" lvl="4" indent="-342900">
              <a:buFont typeface="Arial" panose="020B0604020202020204" pitchFamily="34" charset="0"/>
              <a:buChar char="•"/>
            </a:pPr>
            <a:r>
              <a:rPr lang="en-US" sz="2000" b="1" dirty="0"/>
              <a:t>The Procedure for Filing a Complaint  </a:t>
            </a:r>
          </a:p>
          <a:p>
            <a:endParaRPr lang="en-US" dirty="0"/>
          </a:p>
        </p:txBody>
      </p:sp>
      <p:sp>
        <p:nvSpPr>
          <p:cNvPr id="5" name="Title 4">
            <a:extLst>
              <a:ext uri="{FF2B5EF4-FFF2-40B4-BE49-F238E27FC236}">
                <a16:creationId xmlns:a16="http://schemas.microsoft.com/office/drawing/2014/main" id="{091127DB-3B93-0CB1-C19F-3D2CCAF4875E}"/>
              </a:ext>
            </a:extLst>
          </p:cNvPr>
          <p:cNvSpPr>
            <a:spLocks noGrp="1"/>
          </p:cNvSpPr>
          <p:nvPr>
            <p:ph type="title"/>
          </p:nvPr>
        </p:nvSpPr>
        <p:spPr>
          <a:xfrm>
            <a:off x="220868" y="172936"/>
            <a:ext cx="10501311" cy="366710"/>
          </a:xfrm>
        </p:spPr>
        <p:txBody>
          <a:bodyPr>
            <a:noAutofit/>
          </a:bodyPr>
          <a:lstStyle/>
          <a:p>
            <a:pPr algn="ctr"/>
            <a:r>
              <a:rPr lang="en-US" sz="2400" b="1" dirty="0"/>
              <a:t>USDA Civil Rights &amp; Non-</a:t>
            </a:r>
            <a:br>
              <a:rPr lang="en-US" sz="2400" b="1" dirty="0"/>
            </a:br>
            <a:r>
              <a:rPr lang="en-US" sz="2400" b="1" dirty="0"/>
              <a:t>Discrimination Training</a:t>
            </a:r>
          </a:p>
        </p:txBody>
      </p:sp>
    </p:spTree>
    <p:extLst>
      <p:ext uri="{BB962C8B-B14F-4D97-AF65-F5344CB8AC3E}">
        <p14:creationId xmlns:p14="http://schemas.microsoft.com/office/powerpoint/2010/main" val="37421575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23AB64-067C-96ED-8275-4DFAF43EFE00}"/>
              </a:ext>
            </a:extLst>
          </p:cNvPr>
          <p:cNvSpPr>
            <a:spLocks noGrp="1"/>
          </p:cNvSpPr>
          <p:nvPr>
            <p:ph type="body" sz="quarter" idx="13"/>
          </p:nvPr>
        </p:nvSpPr>
        <p:spPr/>
        <p:txBody>
          <a:bodyPr>
            <a:normAutofit fontScale="92500" lnSpcReduction="10000"/>
          </a:bodyPr>
          <a:lstStyle/>
          <a:p>
            <a:pPr marL="0" indent="0" algn="ctr">
              <a:lnSpc>
                <a:spcPct val="90000"/>
              </a:lnSpc>
              <a:spcAft>
                <a:spcPts val="600"/>
              </a:spcAft>
              <a:buNone/>
            </a:pPr>
            <a:r>
              <a:rPr lang="en-US" sz="3200" b="1" dirty="0">
                <a:solidFill>
                  <a:srgbClr val="13253D"/>
                </a:solidFill>
              </a:rPr>
              <a:t>Elements of Public Notification</a:t>
            </a:r>
          </a:p>
          <a:p>
            <a:pPr marL="0" indent="0" algn="ctr">
              <a:buNone/>
            </a:pPr>
            <a:endParaRPr lang="en-US" sz="1000" b="1" dirty="0"/>
          </a:p>
          <a:p>
            <a:pPr marL="0" indent="0">
              <a:buNone/>
            </a:pPr>
            <a:r>
              <a:rPr lang="en-US" b="1" dirty="0"/>
              <a:t>State agencies and their subrecipients must:</a:t>
            </a:r>
          </a:p>
          <a:p>
            <a:pPr marL="0" indent="0">
              <a:buNone/>
            </a:pPr>
            <a:endParaRPr lang="en-US" sz="900" b="1" dirty="0"/>
          </a:p>
          <a:p>
            <a:r>
              <a:rPr lang="en-US" sz="2000" b="1" dirty="0"/>
              <a:t>Make program information available to the public upon request </a:t>
            </a:r>
          </a:p>
          <a:p>
            <a:r>
              <a:rPr lang="en-US" sz="2000" b="1" dirty="0"/>
              <a:t>Prominently display the “And Justice for All” poster</a:t>
            </a:r>
          </a:p>
          <a:p>
            <a:r>
              <a:rPr lang="en-US" sz="2000" b="1" dirty="0"/>
              <a:t>Inform potentially eligible persons, applicants, participants and grassroots organizations of programs or changes in programs</a:t>
            </a:r>
          </a:p>
          <a:p>
            <a:r>
              <a:rPr lang="en-US" sz="2000" b="1" dirty="0"/>
              <a:t>Convey the message of equal opportunity in all photos and other graphics that are used to provide program or program-related information</a:t>
            </a:r>
          </a:p>
          <a:p>
            <a:r>
              <a:rPr lang="en-US" sz="2000" b="1" dirty="0"/>
              <a:t>Provide appropriate information in alternative formats for persons with disabilities and in the appropriate language(s) for LEP persons</a:t>
            </a:r>
          </a:p>
          <a:p>
            <a:endParaRPr lang="en-US" dirty="0"/>
          </a:p>
        </p:txBody>
      </p:sp>
      <p:sp>
        <p:nvSpPr>
          <p:cNvPr id="5" name="Title 1">
            <a:extLst>
              <a:ext uri="{FF2B5EF4-FFF2-40B4-BE49-F238E27FC236}">
                <a16:creationId xmlns:a16="http://schemas.microsoft.com/office/drawing/2014/main" id="{06A2B25A-DBB9-1CC4-93C2-C77CC0BC61E6}"/>
              </a:ext>
            </a:extLst>
          </p:cNvPr>
          <p:cNvSpPr>
            <a:spLocks noGrp="1"/>
          </p:cNvSpPr>
          <p:nvPr>
            <p:ph type="title"/>
          </p:nvPr>
        </p:nvSpPr>
        <p:spPr>
          <a:xfrm>
            <a:off x="265113" y="99194"/>
            <a:ext cx="6900862" cy="344487"/>
          </a:xfrm>
        </p:spPr>
        <p:txBody>
          <a:bodyPr>
            <a:normAutofit fontScale="90000"/>
          </a:bodyPr>
          <a:lstStyle/>
          <a:p>
            <a:pPr algn="ctr"/>
            <a:r>
              <a:rPr lang="en-US" dirty="0"/>
              <a:t>USDA Civil Rights &amp; Non-</a:t>
            </a:r>
            <a:br>
              <a:rPr lang="en-US" dirty="0"/>
            </a:br>
            <a:r>
              <a:rPr lang="en-US" dirty="0"/>
              <a:t>Discrimination Training</a:t>
            </a:r>
          </a:p>
        </p:txBody>
      </p:sp>
    </p:spTree>
    <p:extLst>
      <p:ext uri="{BB962C8B-B14F-4D97-AF65-F5344CB8AC3E}">
        <p14:creationId xmlns:p14="http://schemas.microsoft.com/office/powerpoint/2010/main" val="4205615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641C-C1E3-0522-65AE-C075253182DE}"/>
              </a:ext>
            </a:extLst>
          </p:cNvPr>
          <p:cNvSpPr>
            <a:spLocks noGrp="1"/>
          </p:cNvSpPr>
          <p:nvPr>
            <p:ph type="title"/>
          </p:nvPr>
        </p:nvSpPr>
        <p:spPr>
          <a:xfrm>
            <a:off x="264888" y="120578"/>
            <a:ext cx="10168266" cy="461665"/>
          </a:xfrm>
        </p:spPr>
        <p:txBody>
          <a:bodyPr>
            <a:noAutofit/>
          </a:bodyPr>
          <a:lstStyle/>
          <a:p>
            <a:pPr algn="ctr"/>
            <a:r>
              <a:rPr lang="en-US" sz="2400" b="1" dirty="0"/>
              <a:t>USDA Civil Rights &amp; Non-Discrimination Training</a:t>
            </a:r>
          </a:p>
        </p:txBody>
      </p:sp>
      <p:sp>
        <p:nvSpPr>
          <p:cNvPr id="3" name="Text Placeholder 2">
            <a:extLst>
              <a:ext uri="{FF2B5EF4-FFF2-40B4-BE49-F238E27FC236}">
                <a16:creationId xmlns:a16="http://schemas.microsoft.com/office/drawing/2014/main" id="{A8ABB524-CD9A-49A5-9C03-50D509BF3AD1}"/>
              </a:ext>
            </a:extLst>
          </p:cNvPr>
          <p:cNvSpPr>
            <a:spLocks noGrp="1"/>
          </p:cNvSpPr>
          <p:nvPr>
            <p:ph type="body" sz="quarter" idx="13"/>
          </p:nvPr>
        </p:nvSpPr>
        <p:spPr/>
        <p:txBody>
          <a:bodyPr/>
          <a:lstStyle/>
          <a:p>
            <a:pPr marL="0" indent="0">
              <a:buNone/>
            </a:pPr>
            <a:r>
              <a:rPr lang="en-US" sz="2000" dirty="0">
                <a:solidFill>
                  <a:schemeClr val="accent3">
                    <a:lumMod val="50000"/>
                  </a:schemeClr>
                </a:solidFill>
              </a:rPr>
              <a:t> </a:t>
            </a:r>
            <a:r>
              <a:rPr lang="en-US" sz="2000" b="1" dirty="0">
                <a:solidFill>
                  <a:srgbClr val="13253D"/>
                </a:solidFill>
              </a:rPr>
              <a:t>					</a:t>
            </a:r>
          </a:p>
        </p:txBody>
      </p:sp>
      <p:pic>
        <p:nvPicPr>
          <p:cNvPr id="6" name="Picture 5">
            <a:extLst>
              <a:ext uri="{FF2B5EF4-FFF2-40B4-BE49-F238E27FC236}">
                <a16:creationId xmlns:a16="http://schemas.microsoft.com/office/drawing/2014/main" id="{D24C71C9-EC1D-1190-6830-7580C1600892}"/>
              </a:ext>
            </a:extLst>
          </p:cNvPr>
          <p:cNvPicPr>
            <a:picLocks noChangeAspect="1"/>
          </p:cNvPicPr>
          <p:nvPr/>
        </p:nvPicPr>
        <p:blipFill>
          <a:blip r:embed="rId2"/>
          <a:stretch>
            <a:fillRect/>
          </a:stretch>
        </p:blipFill>
        <p:spPr>
          <a:xfrm>
            <a:off x="442191" y="801145"/>
            <a:ext cx="4375718" cy="5911608"/>
          </a:xfrm>
          <a:prstGeom prst="rect">
            <a:avLst/>
          </a:prstGeom>
        </p:spPr>
      </p:pic>
      <p:sp>
        <p:nvSpPr>
          <p:cNvPr id="7" name="TextBox 6">
            <a:extLst>
              <a:ext uri="{FF2B5EF4-FFF2-40B4-BE49-F238E27FC236}">
                <a16:creationId xmlns:a16="http://schemas.microsoft.com/office/drawing/2014/main" id="{ACF4A1D3-DA00-AE5F-D2C1-733F8678FC7D}"/>
              </a:ext>
            </a:extLst>
          </p:cNvPr>
          <p:cNvSpPr txBox="1"/>
          <p:nvPr/>
        </p:nvSpPr>
        <p:spPr>
          <a:xfrm>
            <a:off x="4759131" y="920684"/>
            <a:ext cx="4802819" cy="461665"/>
          </a:xfrm>
          <a:prstGeom prst="rect">
            <a:avLst/>
          </a:prstGeom>
          <a:noFill/>
        </p:spPr>
        <p:txBody>
          <a:bodyPr wrap="square" rtlCol="0">
            <a:spAutoFit/>
          </a:bodyPr>
          <a:lstStyle/>
          <a:p>
            <a:pPr algn="ctr"/>
            <a:r>
              <a:rPr lang="en-US" sz="2400" dirty="0">
                <a:solidFill>
                  <a:schemeClr val="accent3">
                    <a:lumMod val="50000"/>
                  </a:schemeClr>
                </a:solidFill>
              </a:rPr>
              <a:t>   </a:t>
            </a:r>
            <a:r>
              <a:rPr lang="en-US" sz="2400" b="1" dirty="0">
                <a:solidFill>
                  <a:srgbClr val="13253D"/>
                </a:solidFill>
              </a:rPr>
              <a:t>“ And Justice for All” Poster</a:t>
            </a:r>
          </a:p>
        </p:txBody>
      </p:sp>
      <p:sp>
        <p:nvSpPr>
          <p:cNvPr id="8" name="TextBox 7">
            <a:extLst>
              <a:ext uri="{FF2B5EF4-FFF2-40B4-BE49-F238E27FC236}">
                <a16:creationId xmlns:a16="http://schemas.microsoft.com/office/drawing/2014/main" id="{BE066228-409D-39C6-F77F-B3631EB6CD10}"/>
              </a:ext>
            </a:extLst>
          </p:cNvPr>
          <p:cNvSpPr txBox="1"/>
          <p:nvPr/>
        </p:nvSpPr>
        <p:spPr>
          <a:xfrm>
            <a:off x="6247669" y="2188438"/>
            <a:ext cx="4350058" cy="4524315"/>
          </a:xfrm>
          <a:prstGeom prst="rect">
            <a:avLst/>
          </a:prstGeom>
          <a:noFill/>
        </p:spPr>
        <p:txBody>
          <a:bodyPr wrap="square" rtlCol="0">
            <a:spAutoFit/>
          </a:bodyPr>
          <a:lstStyle/>
          <a:p>
            <a:r>
              <a:rPr lang="en-US" sz="2400" b="1" dirty="0">
                <a:solidFill>
                  <a:srgbClr val="13253C"/>
                </a:solidFill>
                <a:latin typeface="Helvetica Condensed"/>
              </a:rPr>
              <a:t>Poster is part of the public notification process and provides participant rights and responsibilities as well as information on filing a Civil Rights complaint.   </a:t>
            </a:r>
          </a:p>
          <a:p>
            <a:endParaRPr lang="en-US" sz="2400" b="1" dirty="0">
              <a:solidFill>
                <a:srgbClr val="13253C"/>
              </a:solidFill>
              <a:latin typeface="Helvetica Condensed"/>
            </a:endParaRPr>
          </a:p>
          <a:p>
            <a:r>
              <a:rPr lang="en-US" sz="2400" b="1" dirty="0">
                <a:solidFill>
                  <a:srgbClr val="13253C"/>
                </a:solidFill>
                <a:latin typeface="Helvetica Condensed"/>
              </a:rPr>
              <a:t>Poster must be posted in a prominent location at the point of service and visible to all program volunteers and participants.</a:t>
            </a:r>
          </a:p>
        </p:txBody>
      </p:sp>
    </p:spTree>
    <p:extLst>
      <p:ext uri="{BB962C8B-B14F-4D97-AF65-F5344CB8AC3E}">
        <p14:creationId xmlns:p14="http://schemas.microsoft.com/office/powerpoint/2010/main" val="39153014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C841C-A687-C1BC-E967-F2C4EA541955}"/>
              </a:ext>
            </a:extLst>
          </p:cNvPr>
          <p:cNvSpPr>
            <a:spLocks noGrp="1"/>
          </p:cNvSpPr>
          <p:nvPr>
            <p:ph type="title"/>
          </p:nvPr>
        </p:nvSpPr>
        <p:spPr>
          <a:xfrm>
            <a:off x="264888" y="150075"/>
            <a:ext cx="10138286" cy="494502"/>
          </a:xfrm>
        </p:spPr>
        <p:txBody>
          <a:bodyPr>
            <a:normAutofit/>
          </a:bodyPr>
          <a:lstStyle/>
          <a:p>
            <a:pPr algn="ctr"/>
            <a:r>
              <a:rPr lang="en-US" sz="2400" b="1" dirty="0"/>
              <a:t>USDA Civil Rights &amp; Non-Discrimination Training</a:t>
            </a:r>
          </a:p>
        </p:txBody>
      </p:sp>
      <p:sp>
        <p:nvSpPr>
          <p:cNvPr id="5" name="Content Placeholder 2">
            <a:extLst>
              <a:ext uri="{FF2B5EF4-FFF2-40B4-BE49-F238E27FC236}">
                <a16:creationId xmlns:a16="http://schemas.microsoft.com/office/drawing/2014/main" id="{42E93F17-9288-84BA-6D69-1FE9673841C9}"/>
              </a:ext>
            </a:extLst>
          </p:cNvPr>
          <p:cNvSpPr>
            <a:spLocks noGrp="1"/>
          </p:cNvSpPr>
          <p:nvPr>
            <p:ph type="body" sz="quarter" idx="13"/>
          </p:nvPr>
        </p:nvSpPr>
        <p:spPr>
          <a:xfrm>
            <a:off x="836613" y="2011363"/>
            <a:ext cx="10501312" cy="3927475"/>
          </a:xfrm>
        </p:spPr>
        <p:txBody>
          <a:bodyPr>
            <a:normAutofit/>
          </a:bodyPr>
          <a:lstStyle/>
          <a:p>
            <a:pPr marL="0" indent="0" algn="ctr">
              <a:buNone/>
            </a:pPr>
            <a:r>
              <a:rPr lang="en-US" sz="2800" b="1" dirty="0">
                <a:solidFill>
                  <a:srgbClr val="13253D"/>
                </a:solidFill>
              </a:rPr>
              <a:t>Non–Discrimination Statement </a:t>
            </a:r>
          </a:p>
          <a:p>
            <a:pPr marL="0" indent="0" algn="ctr">
              <a:buNone/>
            </a:pPr>
            <a:r>
              <a:rPr lang="en-US" sz="2400" b="1" i="0" dirty="0">
                <a:solidFill>
                  <a:srgbClr val="000000"/>
                </a:solidFill>
                <a:effectLst/>
                <a:latin typeface="Source Sans Pro" panose="020B0503030403020204" pitchFamily="34" charset="0"/>
              </a:rPr>
              <a:t>In accordance with Federal civil rights law and U.S. Department of Agriculture (USDA) civil rights regulations and policies, the USDA, its Agencies, offices, and employees, and institutions participating in or administering USDA programs are prohibited from discriminating based on race, color, national origin, religion, sex, gender identity (including gender expression), sexual orientation, disability, age, marital status, family/parental status, income derived from a public assistance program, political beliefs, or reprisal or retaliation for prior civil rights activity, in any program or activity conducted or funded by USDA</a:t>
            </a:r>
            <a:endParaRPr lang="en-US" sz="2400" b="1" dirty="0"/>
          </a:p>
          <a:p>
            <a:pPr marL="0" indent="0" algn="ctr">
              <a:buNone/>
            </a:pPr>
            <a:endParaRPr lang="en-US" sz="2400" b="1" dirty="0"/>
          </a:p>
          <a:p>
            <a:pPr marL="0" indent="0" algn="ctr">
              <a:buNone/>
            </a:pPr>
            <a:endParaRPr lang="en-US" sz="1050" dirty="0"/>
          </a:p>
        </p:txBody>
      </p:sp>
    </p:spTree>
    <p:extLst>
      <p:ext uri="{BB962C8B-B14F-4D97-AF65-F5344CB8AC3E}">
        <p14:creationId xmlns:p14="http://schemas.microsoft.com/office/powerpoint/2010/main" val="1076256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0A067-02F8-5C2E-8397-AD08BE397E87}"/>
              </a:ext>
            </a:extLst>
          </p:cNvPr>
          <p:cNvSpPr>
            <a:spLocks noGrp="1"/>
          </p:cNvSpPr>
          <p:nvPr>
            <p:ph type="title"/>
          </p:nvPr>
        </p:nvSpPr>
        <p:spPr>
          <a:xfrm>
            <a:off x="264887" y="150075"/>
            <a:ext cx="10048345" cy="434541"/>
          </a:xfrm>
        </p:spPr>
        <p:txBody>
          <a:bodyPr>
            <a:normAutofit/>
          </a:bodyPr>
          <a:lstStyle/>
          <a:p>
            <a:pPr algn="ctr"/>
            <a:r>
              <a:rPr lang="en-US" sz="2400" b="1" dirty="0"/>
              <a:t>USDA Civil Rights &amp; Non-Discrimination Training</a:t>
            </a:r>
          </a:p>
        </p:txBody>
      </p:sp>
      <p:sp>
        <p:nvSpPr>
          <p:cNvPr id="5" name="Text Placeholder 4">
            <a:extLst>
              <a:ext uri="{FF2B5EF4-FFF2-40B4-BE49-F238E27FC236}">
                <a16:creationId xmlns:a16="http://schemas.microsoft.com/office/drawing/2014/main" id="{E5C9EF4F-2131-2F7C-3566-328EFCD544C4}"/>
              </a:ext>
            </a:extLst>
          </p:cNvPr>
          <p:cNvSpPr txBox="1">
            <a:spLocks noGrp="1"/>
          </p:cNvSpPr>
          <p:nvPr>
            <p:ph type="body" sz="quarter" idx="13"/>
          </p:nvPr>
        </p:nvSpPr>
        <p:spPr>
          <a:xfrm>
            <a:off x="836613" y="2011363"/>
            <a:ext cx="10501312" cy="1421928"/>
          </a:xfrm>
          <a:prstGeom prst="rect">
            <a:avLst/>
          </a:prstGeom>
          <a:noFill/>
        </p:spPr>
        <p:txBody>
          <a:bodyPr wrap="square">
            <a:spAutoFit/>
          </a:bodyPr>
          <a:lstStyle/>
          <a:p>
            <a:pPr marL="0" indent="0" algn="ctr">
              <a:buNone/>
            </a:pPr>
            <a:r>
              <a:rPr lang="en-US" sz="2400" b="1" dirty="0"/>
              <a:t>The non-discrimination statement must be printed on all public material in accordance with the federal civil rights law and the US Department of agriculture civil rights regulations and policies.</a:t>
            </a:r>
          </a:p>
        </p:txBody>
      </p:sp>
    </p:spTree>
    <p:extLst>
      <p:ext uri="{BB962C8B-B14F-4D97-AF65-F5344CB8AC3E}">
        <p14:creationId xmlns:p14="http://schemas.microsoft.com/office/powerpoint/2010/main" val="1506695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AFAC8-88C5-D385-1A18-11E5D292D281}"/>
              </a:ext>
            </a:extLst>
          </p:cNvPr>
          <p:cNvSpPr>
            <a:spLocks noGrp="1"/>
          </p:cNvSpPr>
          <p:nvPr>
            <p:ph type="title"/>
          </p:nvPr>
        </p:nvSpPr>
        <p:spPr/>
        <p:txBody>
          <a:bodyPr>
            <a:normAutofit fontScale="90000"/>
          </a:bodyPr>
          <a:lstStyle/>
          <a:p>
            <a:pPr algn="ctr"/>
            <a:r>
              <a:rPr lang="en-US" sz="2000" b="1" dirty="0"/>
              <a:t>USDA Civil Rights &amp; Non-Discrimination Training</a:t>
            </a:r>
            <a:endParaRPr lang="en-US" b="1" dirty="0"/>
          </a:p>
        </p:txBody>
      </p:sp>
      <p:sp>
        <p:nvSpPr>
          <p:cNvPr id="3" name="Text Placeholder 2">
            <a:extLst>
              <a:ext uri="{FF2B5EF4-FFF2-40B4-BE49-F238E27FC236}">
                <a16:creationId xmlns:a16="http://schemas.microsoft.com/office/drawing/2014/main" id="{80A3F96D-D1AC-2BAD-EE6B-DCD95F87032C}"/>
              </a:ext>
            </a:extLst>
          </p:cNvPr>
          <p:cNvSpPr>
            <a:spLocks noGrp="1"/>
          </p:cNvSpPr>
          <p:nvPr>
            <p:ph type="body" sz="quarter" idx="13"/>
          </p:nvPr>
        </p:nvSpPr>
        <p:spPr>
          <a:xfrm>
            <a:off x="836612" y="1019331"/>
            <a:ext cx="10660843" cy="5516379"/>
          </a:xfrm>
        </p:spPr>
        <p:txBody>
          <a:bodyPr>
            <a:normAutofit/>
          </a:bodyPr>
          <a:lstStyle/>
          <a:p>
            <a:pPr marL="0" indent="0" algn="ctr">
              <a:buNone/>
            </a:pPr>
            <a:r>
              <a:rPr lang="en-US" b="1" dirty="0"/>
              <a:t> </a:t>
            </a:r>
            <a:r>
              <a:rPr lang="en-US" sz="2800" b="1" dirty="0">
                <a:solidFill>
                  <a:srgbClr val="13253D"/>
                </a:solidFill>
              </a:rPr>
              <a:t>Limited English Proficiency (LEP)</a:t>
            </a:r>
          </a:p>
          <a:p>
            <a:pPr marL="0" indent="0" algn="ctr">
              <a:buNone/>
            </a:pPr>
            <a:endParaRPr lang="en-US" sz="2800" b="1" dirty="0">
              <a:solidFill>
                <a:srgbClr val="13253D"/>
              </a:solidFill>
            </a:endParaRPr>
          </a:p>
          <a:p>
            <a:pPr>
              <a:buFont typeface="Wingdings" panose="05000000000000000000" pitchFamily="2" charset="2"/>
              <a:buChar char="§"/>
            </a:pPr>
            <a:r>
              <a:rPr lang="en-US" sz="2200" b="1" dirty="0"/>
              <a:t>Must take reasonable steps to provide program information, materials and services to persons with limited English proficiency.</a:t>
            </a:r>
          </a:p>
          <a:p>
            <a:pPr>
              <a:buFont typeface="Wingdings" panose="05000000000000000000" pitchFamily="2" charset="2"/>
              <a:buChar char="§"/>
            </a:pPr>
            <a:r>
              <a:rPr lang="en-US" sz="2200" b="1" dirty="0"/>
              <a:t>Failure to do so or denying them access to the program could be considered discrimination based on national origin.</a:t>
            </a:r>
          </a:p>
          <a:p>
            <a:pPr>
              <a:buFont typeface="Wingdings" panose="05000000000000000000" pitchFamily="2" charset="2"/>
              <a:buChar char="§"/>
            </a:pPr>
            <a:r>
              <a:rPr lang="en-US" sz="2200" b="1" dirty="0"/>
              <a:t>The USDA has a broad range of resources to assist with LEP individuals per program availability rights and responsibilities.  </a:t>
            </a:r>
          </a:p>
          <a:p>
            <a:pPr>
              <a:buFont typeface="Wingdings" panose="05000000000000000000" pitchFamily="2" charset="2"/>
              <a:buChar char="§"/>
            </a:pPr>
            <a:r>
              <a:rPr lang="en-US" sz="2200" b="1" dirty="0"/>
              <a:t>The USDA FNS website provides translated material in multiple languages, including the “And justice for all” poster.</a:t>
            </a:r>
          </a:p>
          <a:p>
            <a:pPr>
              <a:buFont typeface="Wingdings" panose="05000000000000000000" pitchFamily="2" charset="2"/>
              <a:buChar char="§"/>
            </a:pPr>
            <a:r>
              <a:rPr lang="en-US" sz="2200" b="1" dirty="0"/>
              <a:t>Please check the USDA FNS website for additional resources.</a:t>
            </a:r>
          </a:p>
          <a:p>
            <a:pPr algn="ctr">
              <a:buFont typeface="Wingdings" panose="05000000000000000000" pitchFamily="2" charset="2"/>
              <a:buChar char="§"/>
            </a:pPr>
            <a:r>
              <a:rPr lang="en-US" sz="2200" b="1" u="sng" dirty="0"/>
              <a:t>www.fns.usda.gov/tefap </a:t>
            </a:r>
          </a:p>
          <a:p>
            <a:pPr>
              <a:buFont typeface="Wingdings" panose="05000000000000000000" pitchFamily="2" charset="2"/>
              <a:buChar char="§"/>
            </a:pPr>
            <a:r>
              <a:rPr lang="en-US" sz="2200" b="1" dirty="0"/>
              <a:t>Phone number for translation (800) 843-6154 English or </a:t>
            </a:r>
            <a:r>
              <a:rPr lang="en-US" sz="2200" b="1" dirty="0" err="1"/>
              <a:t>Español</a:t>
            </a:r>
            <a:r>
              <a:rPr lang="en-US" sz="2200" b="1" dirty="0"/>
              <a:t>  </a:t>
            </a:r>
          </a:p>
        </p:txBody>
      </p:sp>
    </p:spTree>
    <p:extLst>
      <p:ext uri="{BB962C8B-B14F-4D97-AF65-F5344CB8AC3E}">
        <p14:creationId xmlns:p14="http://schemas.microsoft.com/office/powerpoint/2010/main" val="1621614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1C89D-7199-361B-38DE-FB1BE4D7A9A6}"/>
              </a:ext>
            </a:extLst>
          </p:cNvPr>
          <p:cNvSpPr>
            <a:spLocks noGrp="1"/>
          </p:cNvSpPr>
          <p:nvPr>
            <p:ph type="title"/>
          </p:nvPr>
        </p:nvSpPr>
        <p:spPr>
          <a:xfrm>
            <a:off x="560440" y="28340"/>
            <a:ext cx="7938983" cy="755684"/>
          </a:xfrm>
        </p:spPr>
        <p:txBody>
          <a:bodyPr>
            <a:normAutofit/>
          </a:bodyPr>
          <a:lstStyle/>
          <a:p>
            <a:pPr algn="ctr"/>
            <a:r>
              <a:rPr lang="en-US" sz="2400" b="1" dirty="0"/>
              <a:t>I Speak Resource </a:t>
            </a:r>
          </a:p>
        </p:txBody>
      </p:sp>
      <p:pic>
        <p:nvPicPr>
          <p:cNvPr id="8" name="Content Placeholder 4" descr="Graphical user interface, text, application, email&#10;&#10;Description automatically generated">
            <a:extLst>
              <a:ext uri="{FF2B5EF4-FFF2-40B4-BE49-F238E27FC236}">
                <a16:creationId xmlns:a16="http://schemas.microsoft.com/office/drawing/2014/main" id="{7B50DAC4-4C43-0FF9-3EA3-D19B9082EDF7}"/>
              </a:ext>
            </a:extLst>
          </p:cNvPr>
          <p:cNvPicPr>
            <a:picLocks noGrp="1" noChangeAspect="1"/>
          </p:cNvPicPr>
          <p:nvPr>
            <p:ph idx="1"/>
          </p:nvPr>
        </p:nvPicPr>
        <p:blipFill rotWithShape="1">
          <a:blip r:embed="rId2"/>
          <a:srcRect l="22383" t="19846" r="29397"/>
          <a:stretch/>
        </p:blipFill>
        <p:spPr>
          <a:xfrm>
            <a:off x="560440" y="675797"/>
            <a:ext cx="10412360" cy="5752395"/>
          </a:xfrm>
        </p:spPr>
      </p:pic>
      <p:pic>
        <p:nvPicPr>
          <p:cNvPr id="9" name="Content Placeholder 4" descr="Graphical user interface, text, application, email&#10;&#10;Description automatically generated">
            <a:extLst>
              <a:ext uri="{FF2B5EF4-FFF2-40B4-BE49-F238E27FC236}">
                <a16:creationId xmlns:a16="http://schemas.microsoft.com/office/drawing/2014/main" id="{3ADA5B94-7C64-63ED-5B0C-E6E48D75AEB7}"/>
              </a:ext>
            </a:extLst>
          </p:cNvPr>
          <p:cNvPicPr>
            <a:picLocks noChangeAspect="1"/>
          </p:cNvPicPr>
          <p:nvPr/>
        </p:nvPicPr>
        <p:blipFill rotWithShape="1">
          <a:blip r:embed="rId2"/>
          <a:srcRect l="22383" t="19846" r="29397"/>
          <a:stretch/>
        </p:blipFill>
        <p:spPr>
          <a:xfrm>
            <a:off x="1219200" y="879377"/>
            <a:ext cx="8737302" cy="5099246"/>
          </a:xfrm>
          <a:prstGeom prst="rect">
            <a:avLst/>
          </a:prstGeom>
        </p:spPr>
      </p:pic>
    </p:spTree>
    <p:extLst>
      <p:ext uri="{BB962C8B-B14F-4D97-AF65-F5344CB8AC3E}">
        <p14:creationId xmlns:p14="http://schemas.microsoft.com/office/powerpoint/2010/main" val="39375462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5B8A1-7C11-FEC4-D98F-0A7D0286239D}"/>
              </a:ext>
            </a:extLst>
          </p:cNvPr>
          <p:cNvSpPr>
            <a:spLocks noGrp="1"/>
          </p:cNvSpPr>
          <p:nvPr>
            <p:ph type="title"/>
          </p:nvPr>
        </p:nvSpPr>
        <p:spPr>
          <a:xfrm>
            <a:off x="294868" y="0"/>
            <a:ext cx="9868463" cy="769087"/>
          </a:xfrm>
        </p:spPr>
        <p:txBody>
          <a:bodyPr>
            <a:normAutofit/>
          </a:bodyPr>
          <a:lstStyle/>
          <a:p>
            <a:pPr algn="ctr"/>
            <a:r>
              <a:rPr lang="en-US" sz="2400" b="1" dirty="0"/>
              <a:t>USDA Civil Rights &amp; Non-Discrimination Training</a:t>
            </a:r>
          </a:p>
        </p:txBody>
      </p:sp>
      <p:sp>
        <p:nvSpPr>
          <p:cNvPr id="3" name="Text Placeholder 2">
            <a:extLst>
              <a:ext uri="{FF2B5EF4-FFF2-40B4-BE49-F238E27FC236}">
                <a16:creationId xmlns:a16="http://schemas.microsoft.com/office/drawing/2014/main" id="{93712244-A561-75BE-2A7E-7A47032F7BD6}"/>
              </a:ext>
            </a:extLst>
          </p:cNvPr>
          <p:cNvSpPr>
            <a:spLocks noGrp="1"/>
          </p:cNvSpPr>
          <p:nvPr>
            <p:ph type="body" sz="quarter" idx="13"/>
          </p:nvPr>
        </p:nvSpPr>
        <p:spPr/>
        <p:txBody>
          <a:bodyPr/>
          <a:lstStyle/>
          <a:p>
            <a:pPr marL="0" indent="0" algn="ctr">
              <a:buNone/>
            </a:pPr>
            <a:r>
              <a:rPr lang="en-US" sz="2400" b="1" dirty="0"/>
              <a:t> </a:t>
            </a:r>
            <a:r>
              <a:rPr lang="en-US" sz="2800" b="1" dirty="0">
                <a:solidFill>
                  <a:srgbClr val="13253D"/>
                </a:solidFill>
              </a:rPr>
              <a:t>Recognizing a Civil Rights Discrimination</a:t>
            </a:r>
          </a:p>
          <a:p>
            <a:pPr marL="0" indent="0" algn="ctr">
              <a:buNone/>
            </a:pPr>
            <a:r>
              <a:rPr lang="en-US" sz="2800" b="1" dirty="0">
                <a:solidFill>
                  <a:srgbClr val="13253D"/>
                </a:solidFill>
              </a:rPr>
              <a:t> Complaint</a:t>
            </a:r>
          </a:p>
          <a:p>
            <a:pPr marL="0" indent="0">
              <a:buNone/>
            </a:pPr>
            <a:endParaRPr lang="en-US" sz="1200" dirty="0">
              <a:solidFill>
                <a:schemeClr val="tx2">
                  <a:lumMod val="75000"/>
                </a:schemeClr>
              </a:solidFill>
            </a:endParaRPr>
          </a:p>
          <a:p>
            <a:pPr>
              <a:buFont typeface="Wingdings" panose="05000000000000000000" pitchFamily="2" charset="2"/>
              <a:buChar char="§"/>
            </a:pPr>
            <a:r>
              <a:rPr lang="en-US" b="1" dirty="0"/>
              <a:t>Can be Verbal or written</a:t>
            </a:r>
          </a:p>
          <a:p>
            <a:pPr>
              <a:buFont typeface="Wingdings" panose="05000000000000000000" pitchFamily="2" charset="2"/>
              <a:buChar char="§"/>
            </a:pPr>
            <a:r>
              <a:rPr lang="en-US" b="1" dirty="0"/>
              <a:t>Must be discrimination based on one or more of the 6 protected classes</a:t>
            </a:r>
          </a:p>
          <a:p>
            <a:pPr>
              <a:buFont typeface="Wingdings" panose="05000000000000000000" pitchFamily="2" charset="2"/>
              <a:buChar char="§"/>
            </a:pPr>
            <a:r>
              <a:rPr lang="en-US" b="1" dirty="0"/>
              <a:t>Can be made to any staff member or volunteer at the food bank, pantry, DHS or the USDA</a:t>
            </a:r>
          </a:p>
          <a:p>
            <a:pPr>
              <a:buFont typeface="Wingdings" panose="05000000000000000000" pitchFamily="2" charset="2"/>
              <a:buChar char="§"/>
            </a:pPr>
            <a:r>
              <a:rPr lang="en-US" b="1" dirty="0"/>
              <a:t>Follow the correct complaint process and procedure</a:t>
            </a:r>
          </a:p>
        </p:txBody>
      </p:sp>
    </p:spTree>
    <p:extLst>
      <p:ext uri="{BB962C8B-B14F-4D97-AF65-F5344CB8AC3E}">
        <p14:creationId xmlns:p14="http://schemas.microsoft.com/office/powerpoint/2010/main" val="29211543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A6159-356C-989A-9C64-5D9134605012}"/>
              </a:ext>
            </a:extLst>
          </p:cNvPr>
          <p:cNvSpPr>
            <a:spLocks noGrp="1"/>
          </p:cNvSpPr>
          <p:nvPr>
            <p:ph type="title"/>
          </p:nvPr>
        </p:nvSpPr>
        <p:spPr>
          <a:xfrm>
            <a:off x="264887" y="150075"/>
            <a:ext cx="8774181" cy="509492"/>
          </a:xfrm>
        </p:spPr>
        <p:txBody>
          <a:bodyPr>
            <a:normAutofit/>
          </a:bodyPr>
          <a:lstStyle/>
          <a:p>
            <a:pPr algn="ctr"/>
            <a:r>
              <a:rPr lang="en-US" sz="2400" b="1" dirty="0"/>
              <a:t>USDA Civil Rights &amp; Non-Discrimination Training</a:t>
            </a:r>
          </a:p>
        </p:txBody>
      </p:sp>
      <p:sp>
        <p:nvSpPr>
          <p:cNvPr id="3" name="Text Placeholder 2">
            <a:extLst>
              <a:ext uri="{FF2B5EF4-FFF2-40B4-BE49-F238E27FC236}">
                <a16:creationId xmlns:a16="http://schemas.microsoft.com/office/drawing/2014/main" id="{1ED863AC-8A17-13CF-631D-91F034C22B21}"/>
              </a:ext>
            </a:extLst>
          </p:cNvPr>
          <p:cNvSpPr>
            <a:spLocks noGrp="1"/>
          </p:cNvSpPr>
          <p:nvPr>
            <p:ph type="body" sz="quarter" idx="13"/>
          </p:nvPr>
        </p:nvSpPr>
        <p:spPr/>
        <p:txBody>
          <a:bodyPr/>
          <a:lstStyle/>
          <a:p>
            <a:pPr>
              <a:buFont typeface="Wingdings" panose="05000000000000000000" pitchFamily="2" charset="2"/>
              <a:buChar char="§"/>
            </a:pPr>
            <a:r>
              <a:rPr lang="en-US" sz="2400" b="1" i="0" dirty="0">
                <a:solidFill>
                  <a:srgbClr val="000000"/>
                </a:solidFill>
                <a:effectLst/>
                <a:latin typeface="Source Sans Pro" panose="020B0503030403020204" pitchFamily="34" charset="0"/>
              </a:rPr>
              <a:t>To file a program discrimination complaint, complete the USDA Program Discrimination Complaint Form, AD-3027, found online at </a:t>
            </a:r>
            <a:r>
              <a:rPr lang="en-US" sz="2400" b="1" i="0" u="sng" dirty="0">
                <a:solidFill>
                  <a:srgbClr val="0071BC"/>
                </a:solidFill>
                <a:effectLst/>
                <a:latin typeface="Source Sans Pro" panose="020B0503030403020204" pitchFamily="34" charset="0"/>
                <a:hlinkClick r:id="rId2"/>
              </a:rPr>
              <a:t>How to File a Program Discrimination Complaint</a:t>
            </a:r>
            <a:r>
              <a:rPr lang="en-US" sz="2400" b="1" i="0" dirty="0">
                <a:solidFill>
                  <a:srgbClr val="000000"/>
                </a:solidFill>
                <a:effectLst/>
                <a:latin typeface="Source Sans Pro" panose="020B0503030403020204" pitchFamily="34" charset="0"/>
              </a:rPr>
              <a:t> and at any USDA office or write a letter addressed to USDA and provide in the letter all of the information requested in the form. To request a copy of the complaint form, call (866) 632-9992. Submit your completed form or letter to USDA by: (1) mail: U.S. Department of Agriculture, Office of the Assistant Secretary for Civil Rights, 1400 Independence Avenue, SW, Washington, D.C. 20250-9410; (2) fax: (202) 690-7442; or (3) email: </a:t>
            </a:r>
            <a:r>
              <a:rPr lang="en-US" sz="2400" b="1" i="0" u="sng" dirty="0">
                <a:solidFill>
                  <a:srgbClr val="0071BC"/>
                </a:solidFill>
                <a:effectLst/>
                <a:latin typeface="Source Sans Pro" panose="020B0503030403020204" pitchFamily="34" charset="0"/>
                <a:hlinkClick r:id="rId3"/>
              </a:rPr>
              <a:t>program.intake@usda.gov</a:t>
            </a:r>
            <a:r>
              <a:rPr lang="en-US" sz="2400" b="1" i="0" dirty="0">
                <a:solidFill>
                  <a:srgbClr val="000000"/>
                </a:solidFill>
                <a:effectLst/>
                <a:latin typeface="Source Sans Pro" panose="020B0503030403020204" pitchFamily="34" charset="0"/>
              </a:rPr>
              <a:t>.</a:t>
            </a:r>
          </a:p>
          <a:p>
            <a:endParaRPr lang="en-US" dirty="0"/>
          </a:p>
        </p:txBody>
      </p:sp>
    </p:spTree>
    <p:extLst>
      <p:ext uri="{BB962C8B-B14F-4D97-AF65-F5344CB8AC3E}">
        <p14:creationId xmlns:p14="http://schemas.microsoft.com/office/powerpoint/2010/main" val="2253736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6D2A9-F5B7-A8C4-C4B4-E9C46F4DE0B9}"/>
              </a:ext>
            </a:extLst>
          </p:cNvPr>
          <p:cNvSpPr>
            <a:spLocks noGrp="1"/>
          </p:cNvSpPr>
          <p:nvPr>
            <p:ph type="title"/>
          </p:nvPr>
        </p:nvSpPr>
        <p:spPr>
          <a:xfrm>
            <a:off x="324848" y="15136"/>
            <a:ext cx="8024673" cy="654049"/>
          </a:xfrm>
        </p:spPr>
        <p:txBody>
          <a:bodyPr>
            <a:normAutofit/>
          </a:bodyPr>
          <a:lstStyle/>
          <a:p>
            <a:pPr algn="ctr"/>
            <a:r>
              <a:rPr lang="en-US" sz="2400" b="1" dirty="0"/>
              <a:t>USDA Civil Rights &amp; Non-Discrimination Training</a:t>
            </a:r>
          </a:p>
        </p:txBody>
      </p:sp>
      <p:sp>
        <p:nvSpPr>
          <p:cNvPr id="3" name="Text Placeholder 2">
            <a:extLst>
              <a:ext uri="{FF2B5EF4-FFF2-40B4-BE49-F238E27FC236}">
                <a16:creationId xmlns:a16="http://schemas.microsoft.com/office/drawing/2014/main" id="{5E8B8E7B-B52A-68C7-37D6-3DC0D4AF45E0}"/>
              </a:ext>
            </a:extLst>
          </p:cNvPr>
          <p:cNvSpPr>
            <a:spLocks noGrp="1"/>
          </p:cNvSpPr>
          <p:nvPr>
            <p:ph type="body" sz="quarter" idx="13"/>
          </p:nvPr>
        </p:nvSpPr>
        <p:spPr/>
        <p:txBody>
          <a:bodyPr/>
          <a:lstStyle/>
          <a:p>
            <a:pPr marL="0" indent="0">
              <a:spcBef>
                <a:spcPts val="0"/>
              </a:spcBef>
              <a:buFont typeface="Wingdings" panose="05000000000000000000" pitchFamily="2" charset="2"/>
              <a:buNone/>
            </a:pPr>
            <a:r>
              <a:rPr lang="en-US" sz="2400" dirty="0"/>
              <a:t>  </a:t>
            </a:r>
            <a:r>
              <a:rPr lang="en-US" sz="2400" b="1" dirty="0"/>
              <a:t>If a Distribution Site suspects that a</a:t>
            </a:r>
          </a:p>
          <a:p>
            <a:pPr marL="0" indent="0">
              <a:spcBef>
                <a:spcPts val="0"/>
              </a:spcBef>
              <a:buFont typeface="Wingdings" panose="05000000000000000000" pitchFamily="2" charset="2"/>
              <a:buNone/>
            </a:pPr>
            <a:r>
              <a:rPr lang="en-US" sz="2400" b="1" dirty="0"/>
              <a:t> customer is </a:t>
            </a:r>
          </a:p>
          <a:p>
            <a:pPr marL="0" indent="0">
              <a:spcBef>
                <a:spcPts val="0"/>
              </a:spcBef>
              <a:buFont typeface="Wingdings" panose="05000000000000000000" pitchFamily="2" charset="2"/>
              <a:buNone/>
            </a:pPr>
            <a:r>
              <a:rPr lang="en-US" sz="2400" b="1" dirty="0"/>
              <a:t>  unsatisfied with the services provided, for </a:t>
            </a:r>
          </a:p>
          <a:p>
            <a:pPr marL="0" indent="0">
              <a:spcBef>
                <a:spcPts val="0"/>
              </a:spcBef>
              <a:buFont typeface="Wingdings" panose="05000000000000000000" pitchFamily="2" charset="2"/>
              <a:buNone/>
            </a:pPr>
            <a:r>
              <a:rPr lang="en-US" sz="2400" b="1" dirty="0"/>
              <a:t>  whatever reason, …</a:t>
            </a:r>
          </a:p>
          <a:p>
            <a:pPr marL="0" indent="0">
              <a:spcBef>
                <a:spcPts val="0"/>
              </a:spcBef>
              <a:buFont typeface="Wingdings" panose="05000000000000000000" pitchFamily="2" charset="2"/>
              <a:buNone/>
            </a:pPr>
            <a:r>
              <a:rPr lang="en-US" sz="2400" b="1" dirty="0"/>
              <a:t>  State of Illinois </a:t>
            </a:r>
          </a:p>
          <a:p>
            <a:pPr marL="0" indent="0">
              <a:spcBef>
                <a:spcPts val="0"/>
              </a:spcBef>
              <a:buFont typeface="Wingdings" panose="05000000000000000000" pitchFamily="2" charset="2"/>
              <a:buNone/>
            </a:pPr>
            <a:endParaRPr lang="en-US" sz="2400" b="1" dirty="0"/>
          </a:p>
          <a:p>
            <a:pPr marL="0" indent="0">
              <a:lnSpc>
                <a:spcPct val="100000"/>
              </a:lnSpc>
              <a:spcBef>
                <a:spcPts val="0"/>
              </a:spcBef>
              <a:buNone/>
            </a:pPr>
            <a:r>
              <a:rPr lang="en-US" sz="1800" b="1" i="0" u="none" strike="noStrike" baseline="0" dirty="0">
                <a:solidFill>
                  <a:srgbClr val="000000"/>
                </a:solidFill>
                <a:latin typeface="Arial" panose="020B0604020202020204" pitchFamily="34" charset="0"/>
              </a:rPr>
              <a:t>THE EMERGENCY FOOD ASSISTANCE PROGRAM –</a:t>
            </a:r>
          </a:p>
          <a:p>
            <a:pPr marL="0" indent="0">
              <a:lnSpc>
                <a:spcPct val="100000"/>
              </a:lnSpc>
              <a:spcBef>
                <a:spcPts val="0"/>
              </a:spcBef>
              <a:buNone/>
            </a:pPr>
            <a:r>
              <a:rPr lang="en-US" sz="1800" b="1" i="0" u="none" strike="noStrike" baseline="0" dirty="0">
                <a:solidFill>
                  <a:srgbClr val="000000"/>
                </a:solidFill>
                <a:latin typeface="Arial" panose="020B0604020202020204" pitchFamily="34" charset="0"/>
              </a:rPr>
              <a:t>CIVIL RIGHTS AND DISCRIMINATION COMPLAINT FORM</a:t>
            </a:r>
          </a:p>
          <a:p>
            <a:pPr marL="0" indent="0">
              <a:lnSpc>
                <a:spcPct val="100000"/>
              </a:lnSpc>
              <a:spcBef>
                <a:spcPts val="0"/>
              </a:spcBef>
              <a:buNone/>
            </a:pPr>
            <a:r>
              <a:rPr lang="en-US" sz="1800" b="1" dirty="0">
                <a:solidFill>
                  <a:srgbClr val="000000"/>
                </a:solidFill>
                <a:latin typeface="Arial" panose="020B0604020202020204" pitchFamily="34" charset="0"/>
              </a:rPr>
              <a:t>Form Number IL444-4530</a:t>
            </a:r>
            <a:endParaRPr lang="en-US" sz="1800" dirty="0"/>
          </a:p>
          <a:p>
            <a:pPr marL="0" indent="0">
              <a:spcBef>
                <a:spcPts val="0"/>
              </a:spcBef>
              <a:buFont typeface="Wingdings" panose="05000000000000000000" pitchFamily="2" charset="2"/>
              <a:buNone/>
            </a:pPr>
            <a:endParaRPr lang="en-US" sz="2000" dirty="0"/>
          </a:p>
        </p:txBody>
      </p:sp>
      <p:sp>
        <p:nvSpPr>
          <p:cNvPr id="5" name="Text Placeholder 4">
            <a:extLst>
              <a:ext uri="{FF2B5EF4-FFF2-40B4-BE49-F238E27FC236}">
                <a16:creationId xmlns:a16="http://schemas.microsoft.com/office/drawing/2014/main" id="{79505266-CD10-D262-D816-D41330599AAA}"/>
              </a:ext>
            </a:extLst>
          </p:cNvPr>
          <p:cNvSpPr txBox="1">
            <a:spLocks noGrp="1"/>
          </p:cNvSpPr>
          <p:nvPr>
            <p:ph type="body" sz="quarter" idx="14"/>
          </p:nvPr>
        </p:nvSpPr>
        <p:spPr>
          <a:xfrm>
            <a:off x="-1441892" y="688180"/>
            <a:ext cx="10501312" cy="461963"/>
          </a:xfrm>
          <a:prstGeom prst="rect">
            <a:avLst/>
          </a:prstGeom>
          <a:noFill/>
        </p:spPr>
        <p:txBody>
          <a:bodyPr wrap="square" rtlCol="0">
            <a:spAutoFit/>
          </a:bodyPr>
          <a:lstStyle/>
          <a:p>
            <a:pPr algn="ctr">
              <a:spcBef>
                <a:spcPct val="20000"/>
              </a:spcBef>
              <a:buClr>
                <a:schemeClr val="bg1">
                  <a:lumMod val="50000"/>
                </a:schemeClr>
              </a:buClr>
            </a:pPr>
            <a:r>
              <a:rPr lang="en-US" sz="2800" dirty="0">
                <a:solidFill>
                  <a:srgbClr val="13253D"/>
                </a:solidFill>
                <a:latin typeface="Helvetica Condensed"/>
              </a:rPr>
              <a:t>Civil Rights Discrimination Complaint</a:t>
            </a:r>
          </a:p>
        </p:txBody>
      </p:sp>
      <p:pic>
        <p:nvPicPr>
          <p:cNvPr id="6" name="Picture 2" descr="C:\Users\jessica.d.davis\Desktop\Capture.PNG">
            <a:extLst>
              <a:ext uri="{FF2B5EF4-FFF2-40B4-BE49-F238E27FC236}">
                <a16:creationId xmlns:a16="http://schemas.microsoft.com/office/drawing/2014/main" id="{4AF4502D-7A1B-4675-8142-75FFBCBB79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7869" y="919162"/>
            <a:ext cx="4629292" cy="5723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778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822AF0-36CC-CEE0-0D6C-57C59393A8F6}"/>
              </a:ext>
            </a:extLst>
          </p:cNvPr>
          <p:cNvPicPr>
            <a:picLocks noChangeAspect="1"/>
          </p:cNvPicPr>
          <p:nvPr/>
        </p:nvPicPr>
        <p:blipFill>
          <a:blip r:embed="rId2"/>
          <a:stretch>
            <a:fillRect/>
          </a:stretch>
        </p:blipFill>
        <p:spPr>
          <a:xfrm>
            <a:off x="3980504" y="3258297"/>
            <a:ext cx="4230991" cy="341406"/>
          </a:xfrm>
          <a:prstGeom prst="rect">
            <a:avLst/>
          </a:prstGeom>
        </p:spPr>
      </p:pic>
      <p:pic>
        <p:nvPicPr>
          <p:cNvPr id="4" name="Picture 3">
            <a:extLst>
              <a:ext uri="{FF2B5EF4-FFF2-40B4-BE49-F238E27FC236}">
                <a16:creationId xmlns:a16="http://schemas.microsoft.com/office/drawing/2014/main" id="{E0AF339E-4E7D-B1EE-ED8D-82724F0EB7F7}"/>
              </a:ext>
            </a:extLst>
          </p:cNvPr>
          <p:cNvPicPr>
            <a:picLocks noChangeAspect="1"/>
          </p:cNvPicPr>
          <p:nvPr/>
        </p:nvPicPr>
        <p:blipFill>
          <a:blip r:embed="rId2"/>
          <a:stretch>
            <a:fillRect/>
          </a:stretch>
        </p:blipFill>
        <p:spPr>
          <a:xfrm>
            <a:off x="3980504" y="3258297"/>
            <a:ext cx="4230991" cy="341406"/>
          </a:xfrm>
          <a:prstGeom prst="rect">
            <a:avLst/>
          </a:prstGeom>
        </p:spPr>
      </p:pic>
      <p:pic>
        <p:nvPicPr>
          <p:cNvPr id="2" name="Picture 1">
            <a:extLst>
              <a:ext uri="{FF2B5EF4-FFF2-40B4-BE49-F238E27FC236}">
                <a16:creationId xmlns:a16="http://schemas.microsoft.com/office/drawing/2014/main" id="{727D0E88-F7E6-2327-F9DD-5C4A5AA45483}"/>
              </a:ext>
            </a:extLst>
          </p:cNvPr>
          <p:cNvPicPr>
            <a:picLocks noChangeAspect="1"/>
          </p:cNvPicPr>
          <p:nvPr/>
        </p:nvPicPr>
        <p:blipFill>
          <a:blip r:embed="rId2"/>
          <a:stretch>
            <a:fillRect/>
          </a:stretch>
        </p:blipFill>
        <p:spPr>
          <a:xfrm>
            <a:off x="3980504" y="3258297"/>
            <a:ext cx="4230991" cy="341406"/>
          </a:xfrm>
          <a:prstGeom prst="rect">
            <a:avLst/>
          </a:prstGeom>
        </p:spPr>
      </p:pic>
      <p:sp>
        <p:nvSpPr>
          <p:cNvPr id="5" name="Title 4">
            <a:extLst>
              <a:ext uri="{FF2B5EF4-FFF2-40B4-BE49-F238E27FC236}">
                <a16:creationId xmlns:a16="http://schemas.microsoft.com/office/drawing/2014/main" id="{16C4956A-1D66-C397-361B-83852CA0AFBD}"/>
              </a:ext>
            </a:extLst>
          </p:cNvPr>
          <p:cNvSpPr>
            <a:spLocks noGrp="1"/>
          </p:cNvSpPr>
          <p:nvPr>
            <p:ph type="title"/>
          </p:nvPr>
        </p:nvSpPr>
        <p:spPr/>
        <p:txBody>
          <a:bodyPr>
            <a:normAutofit fontScale="90000"/>
          </a:bodyPr>
          <a:lstStyle/>
          <a:p>
            <a:pPr algn="ctr"/>
            <a:r>
              <a:rPr lang="en-US" sz="1600" b="1" dirty="0"/>
              <a:t>                  </a:t>
            </a:r>
            <a:r>
              <a:rPr lang="en-US" sz="2700" b="1" dirty="0"/>
              <a:t>Acknowledgement</a:t>
            </a:r>
            <a:r>
              <a:rPr lang="en-US" sz="1600" b="1" dirty="0"/>
              <a:t>       </a:t>
            </a:r>
            <a:br>
              <a:rPr lang="en-US" dirty="0"/>
            </a:br>
            <a:endParaRPr lang="en-US" dirty="0"/>
          </a:p>
        </p:txBody>
      </p:sp>
      <p:sp>
        <p:nvSpPr>
          <p:cNvPr id="9" name="Text Placeholder 8">
            <a:extLst>
              <a:ext uri="{FF2B5EF4-FFF2-40B4-BE49-F238E27FC236}">
                <a16:creationId xmlns:a16="http://schemas.microsoft.com/office/drawing/2014/main" id="{D938A040-12D2-D809-6DDA-9F9EA2B5A92A}"/>
              </a:ext>
            </a:extLst>
          </p:cNvPr>
          <p:cNvSpPr>
            <a:spLocks noGrp="1"/>
          </p:cNvSpPr>
          <p:nvPr>
            <p:ph type="body" sz="quarter" idx="13"/>
          </p:nvPr>
        </p:nvSpPr>
        <p:spPr/>
        <p:txBody>
          <a:bodyPr>
            <a:normAutofit lnSpcReduction="10000"/>
          </a:bodyPr>
          <a:lstStyle/>
          <a:p>
            <a:pPr>
              <a:buFont typeface="Wingdings" panose="05000000000000000000" pitchFamily="2" charset="2"/>
              <a:buChar char="§"/>
            </a:pPr>
            <a:r>
              <a:rPr lang="en-US" b="1" dirty="0"/>
              <a:t>I want to </a:t>
            </a:r>
            <a:r>
              <a:rPr lang="en-US" b="1" u="sng" dirty="0"/>
              <a:t>THANK YOU  </a:t>
            </a:r>
            <a:r>
              <a:rPr lang="en-US" b="1" dirty="0"/>
              <a:t>for all you do to help the people in your community not to go hungry. </a:t>
            </a:r>
          </a:p>
          <a:p>
            <a:pPr>
              <a:buFont typeface="Wingdings" panose="05000000000000000000" pitchFamily="2" charset="2"/>
              <a:buChar char="§"/>
            </a:pPr>
            <a:endParaRPr lang="en-US" b="1" dirty="0"/>
          </a:p>
          <a:p>
            <a:pPr>
              <a:buFont typeface="Wingdings" panose="05000000000000000000" pitchFamily="2" charset="2"/>
              <a:buChar char="§"/>
            </a:pPr>
            <a:r>
              <a:rPr lang="en-US" b="1" dirty="0"/>
              <a:t>The past 2 years have been tough years but the food banks and you the pantries have persevered and done amazing work.</a:t>
            </a:r>
          </a:p>
          <a:p>
            <a:pPr>
              <a:buFont typeface="Wingdings" panose="05000000000000000000" pitchFamily="2" charset="2"/>
              <a:buChar char="§"/>
            </a:pPr>
            <a:endParaRPr lang="en-US" b="1" dirty="0"/>
          </a:p>
          <a:p>
            <a:pPr>
              <a:buFont typeface="Wingdings" panose="05000000000000000000" pitchFamily="2" charset="2"/>
              <a:buChar char="§"/>
            </a:pPr>
            <a:r>
              <a:rPr lang="en-US" b="1" dirty="0"/>
              <a:t>We want to let you know that your work has not gone unnoticed. Because of all of you we could not do what we do without all of you.</a:t>
            </a:r>
          </a:p>
          <a:p>
            <a:pPr>
              <a:buFont typeface="Wingdings" panose="05000000000000000000" pitchFamily="2" charset="2"/>
              <a:buChar char="§"/>
            </a:pPr>
            <a:endParaRPr lang="en-US" b="1" dirty="0"/>
          </a:p>
          <a:p>
            <a:pPr>
              <a:buFont typeface="Wingdings" panose="05000000000000000000" pitchFamily="2" charset="2"/>
              <a:buChar char="§"/>
            </a:pPr>
            <a:r>
              <a:rPr lang="en-US" b="1" dirty="0"/>
              <a:t>Thank you once again !!</a:t>
            </a:r>
          </a:p>
          <a:p>
            <a:endParaRPr lang="en-US" dirty="0"/>
          </a:p>
        </p:txBody>
      </p:sp>
    </p:spTree>
    <p:extLst>
      <p:ext uri="{BB962C8B-B14F-4D97-AF65-F5344CB8AC3E}">
        <p14:creationId xmlns:p14="http://schemas.microsoft.com/office/powerpoint/2010/main" val="2866961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0D74B-05EF-89FA-62DD-26233863B32F}"/>
              </a:ext>
            </a:extLst>
          </p:cNvPr>
          <p:cNvSpPr>
            <a:spLocks noGrp="1"/>
          </p:cNvSpPr>
          <p:nvPr>
            <p:ph type="title"/>
          </p:nvPr>
        </p:nvSpPr>
        <p:spPr>
          <a:xfrm>
            <a:off x="369819" y="120095"/>
            <a:ext cx="7784830" cy="659394"/>
          </a:xfrm>
        </p:spPr>
        <p:txBody>
          <a:bodyPr>
            <a:normAutofit fontScale="90000"/>
          </a:bodyPr>
          <a:lstStyle/>
          <a:p>
            <a:pPr algn="ctr"/>
            <a:r>
              <a:rPr lang="en-US" sz="2400" b="1" dirty="0">
                <a:solidFill>
                  <a:prstClr val="white"/>
                </a:solidFill>
              </a:rPr>
              <a:t>USDA Civil Rights &amp; Non-Discrimination Training</a:t>
            </a:r>
            <a:endParaRPr lang="en-US" sz="2400" b="1" dirty="0"/>
          </a:p>
        </p:txBody>
      </p:sp>
      <p:sp>
        <p:nvSpPr>
          <p:cNvPr id="3" name="Text Placeholder 2">
            <a:extLst>
              <a:ext uri="{FF2B5EF4-FFF2-40B4-BE49-F238E27FC236}">
                <a16:creationId xmlns:a16="http://schemas.microsoft.com/office/drawing/2014/main" id="{F984198D-57B3-F068-710F-A405A6C1D79A}"/>
              </a:ext>
            </a:extLst>
          </p:cNvPr>
          <p:cNvSpPr>
            <a:spLocks noGrp="1"/>
          </p:cNvSpPr>
          <p:nvPr>
            <p:ph type="body" sz="quarter" idx="13"/>
          </p:nvPr>
        </p:nvSpPr>
        <p:spPr>
          <a:xfrm>
            <a:off x="512148" y="964545"/>
            <a:ext cx="10501312" cy="3927158"/>
          </a:xfrm>
        </p:spPr>
        <p:txBody>
          <a:bodyPr/>
          <a:lstStyle/>
          <a:p>
            <a:pPr marL="0" indent="0">
              <a:buNone/>
            </a:pPr>
            <a:r>
              <a:rPr lang="en-US" sz="2800" dirty="0">
                <a:solidFill>
                  <a:srgbClr val="13253D"/>
                </a:solidFill>
              </a:rPr>
              <a:t>             </a:t>
            </a:r>
            <a:r>
              <a:rPr lang="en-US" sz="2400" b="1" dirty="0">
                <a:solidFill>
                  <a:srgbClr val="13253D"/>
                </a:solidFill>
              </a:rPr>
              <a:t>Conflict Resolution Components</a:t>
            </a:r>
          </a:p>
          <a:p>
            <a:pPr marL="0" indent="0">
              <a:buNone/>
            </a:pPr>
            <a:endParaRPr lang="en-US" sz="2800" dirty="0">
              <a:solidFill>
                <a:schemeClr val="tx2">
                  <a:lumMod val="60000"/>
                  <a:lumOff val="40000"/>
                </a:schemeClr>
              </a:solidFill>
            </a:endParaRPr>
          </a:p>
          <a:p>
            <a:r>
              <a:rPr lang="en-US" b="1" dirty="0"/>
              <a:t>Control emotional responses</a:t>
            </a:r>
          </a:p>
          <a:p>
            <a:r>
              <a:rPr lang="en-US" b="1" dirty="0"/>
              <a:t>Seek understanding</a:t>
            </a:r>
          </a:p>
          <a:p>
            <a:r>
              <a:rPr lang="en-US" b="1" dirty="0"/>
              <a:t>Identify need and common interests</a:t>
            </a:r>
          </a:p>
          <a:p>
            <a:r>
              <a:rPr lang="en-US" b="1" dirty="0"/>
              <a:t>Seek mutual benefits or purpose</a:t>
            </a:r>
          </a:p>
          <a:p>
            <a:endParaRPr lang="en-US" dirty="0"/>
          </a:p>
        </p:txBody>
      </p:sp>
      <p:pic>
        <p:nvPicPr>
          <p:cNvPr id="5" name="Picture 4">
            <a:extLst>
              <a:ext uri="{FF2B5EF4-FFF2-40B4-BE49-F238E27FC236}">
                <a16:creationId xmlns:a16="http://schemas.microsoft.com/office/drawing/2014/main" id="{8C8E683E-C9F2-FC47-5E3F-998866EFD51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803910" y="2343572"/>
            <a:ext cx="6200776" cy="3927158"/>
          </a:xfrm>
          <a:prstGeom prst="rect">
            <a:avLst/>
          </a:prstGeom>
        </p:spPr>
      </p:pic>
    </p:spTree>
    <p:extLst>
      <p:ext uri="{BB962C8B-B14F-4D97-AF65-F5344CB8AC3E}">
        <p14:creationId xmlns:p14="http://schemas.microsoft.com/office/powerpoint/2010/main" val="1397595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5D505-4374-749D-7379-4D767C052F96}"/>
              </a:ext>
            </a:extLst>
          </p:cNvPr>
          <p:cNvSpPr>
            <a:spLocks noGrp="1"/>
          </p:cNvSpPr>
          <p:nvPr>
            <p:ph type="title"/>
          </p:nvPr>
        </p:nvSpPr>
        <p:spPr/>
        <p:txBody>
          <a:bodyPr>
            <a:normAutofit fontScale="90000"/>
          </a:bodyPr>
          <a:lstStyle/>
          <a:p>
            <a:pPr algn="ctr"/>
            <a:r>
              <a:rPr lang="en-US" sz="2000" b="1" dirty="0">
                <a:solidFill>
                  <a:prstClr val="white"/>
                </a:solidFill>
              </a:rPr>
              <a:t>USDA Civil Rights &amp; Non-Discrimination Training</a:t>
            </a:r>
            <a:endParaRPr lang="en-US" b="1" dirty="0"/>
          </a:p>
        </p:txBody>
      </p:sp>
      <p:sp>
        <p:nvSpPr>
          <p:cNvPr id="5" name="Text Placeholder 3">
            <a:extLst>
              <a:ext uri="{FF2B5EF4-FFF2-40B4-BE49-F238E27FC236}">
                <a16:creationId xmlns:a16="http://schemas.microsoft.com/office/drawing/2014/main" id="{1315B750-D5A0-633B-38D2-534CB59207D9}"/>
              </a:ext>
            </a:extLst>
          </p:cNvPr>
          <p:cNvSpPr>
            <a:spLocks noGrp="1"/>
          </p:cNvSpPr>
          <p:nvPr>
            <p:ph type="body" sz="quarter" idx="13"/>
          </p:nvPr>
        </p:nvSpPr>
        <p:spPr>
          <a:xfrm>
            <a:off x="836613" y="2011363"/>
            <a:ext cx="10501312" cy="3927475"/>
          </a:xfrm>
        </p:spPr>
        <p:txBody>
          <a:bodyPr/>
          <a:lstStyle/>
          <a:p>
            <a:pPr marL="0" indent="0" algn="ctr">
              <a:buNone/>
            </a:pPr>
            <a:r>
              <a:rPr lang="en-US" sz="2000" b="1" dirty="0">
                <a:solidFill>
                  <a:srgbClr val="13253D"/>
                </a:solidFill>
              </a:rPr>
              <a:t>Constructive Conflict Resolution</a:t>
            </a:r>
          </a:p>
          <a:p>
            <a:pPr>
              <a:buFont typeface="Arial" panose="020B0604020202020204" pitchFamily="34" charset="0"/>
              <a:buChar char="•"/>
            </a:pPr>
            <a:endParaRPr lang="en-US" dirty="0">
              <a:solidFill>
                <a:schemeClr val="tx1"/>
              </a:solidFill>
            </a:endParaRPr>
          </a:p>
          <a:p>
            <a:pPr>
              <a:buFont typeface="Arial" panose="020B0604020202020204" pitchFamily="34" charset="0"/>
              <a:buChar char="•"/>
            </a:pPr>
            <a:endParaRPr lang="en-US" dirty="0"/>
          </a:p>
          <a:p>
            <a:pPr>
              <a:buFont typeface="Arial" panose="020B0604020202020204" pitchFamily="34" charset="0"/>
              <a:buChar char="•"/>
            </a:pPr>
            <a:r>
              <a:rPr lang="en-US" b="1" dirty="0">
                <a:solidFill>
                  <a:schemeClr val="tx1"/>
                </a:solidFill>
              </a:rPr>
              <a:t>Define the problem/issue/complaint</a:t>
            </a:r>
          </a:p>
          <a:p>
            <a:pPr>
              <a:buFont typeface="Arial" panose="020B0604020202020204" pitchFamily="34" charset="0"/>
              <a:buChar char="•"/>
            </a:pPr>
            <a:r>
              <a:rPr lang="en-US" b="1" dirty="0">
                <a:solidFill>
                  <a:schemeClr val="tx1"/>
                </a:solidFill>
              </a:rPr>
              <a:t>Identify the activity causing conflict and assess the details of the information provided</a:t>
            </a:r>
          </a:p>
          <a:p>
            <a:pPr>
              <a:buFont typeface="Arial" panose="020B0604020202020204" pitchFamily="34" charset="0"/>
              <a:buChar char="•"/>
            </a:pPr>
            <a:r>
              <a:rPr lang="en-US" b="1" dirty="0">
                <a:solidFill>
                  <a:schemeClr val="tx1"/>
                </a:solidFill>
              </a:rPr>
              <a:t>Recognize, respect and respond to the feelings of those involved in the conflict</a:t>
            </a:r>
          </a:p>
          <a:p>
            <a:pPr>
              <a:buFont typeface="Arial" panose="020B0604020202020204" pitchFamily="34" charset="0"/>
              <a:buChar char="•"/>
            </a:pPr>
            <a:r>
              <a:rPr lang="en-US" b="1" dirty="0">
                <a:solidFill>
                  <a:schemeClr val="tx1"/>
                </a:solidFill>
              </a:rPr>
              <a:t>Resolution </a:t>
            </a:r>
          </a:p>
          <a:p>
            <a:endParaRPr lang="en-US" dirty="0"/>
          </a:p>
        </p:txBody>
      </p:sp>
    </p:spTree>
    <p:extLst>
      <p:ext uri="{BB962C8B-B14F-4D97-AF65-F5344CB8AC3E}">
        <p14:creationId xmlns:p14="http://schemas.microsoft.com/office/powerpoint/2010/main" val="17116443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13F40-5167-D7C1-571E-931EF067B82D}"/>
              </a:ext>
            </a:extLst>
          </p:cNvPr>
          <p:cNvSpPr>
            <a:spLocks noGrp="1"/>
          </p:cNvSpPr>
          <p:nvPr>
            <p:ph type="title"/>
          </p:nvPr>
        </p:nvSpPr>
        <p:spPr>
          <a:xfrm>
            <a:off x="264887" y="150075"/>
            <a:ext cx="7938079" cy="640038"/>
          </a:xfrm>
        </p:spPr>
        <p:txBody>
          <a:bodyPr>
            <a:normAutofit/>
          </a:bodyPr>
          <a:lstStyle/>
          <a:p>
            <a:pPr algn="ctr"/>
            <a:r>
              <a:rPr lang="en-US" sz="2400" b="1" dirty="0"/>
              <a:t>USDA Civil Rights &amp; Non-Discrimination Training</a:t>
            </a:r>
          </a:p>
        </p:txBody>
      </p:sp>
      <p:sp>
        <p:nvSpPr>
          <p:cNvPr id="3" name="Text Placeholder 2">
            <a:extLst>
              <a:ext uri="{FF2B5EF4-FFF2-40B4-BE49-F238E27FC236}">
                <a16:creationId xmlns:a16="http://schemas.microsoft.com/office/drawing/2014/main" id="{4442B7F3-EAD5-2CA6-7464-F9E51AD003E1}"/>
              </a:ext>
            </a:extLst>
          </p:cNvPr>
          <p:cNvSpPr>
            <a:spLocks noGrp="1"/>
          </p:cNvSpPr>
          <p:nvPr>
            <p:ph type="body" sz="quarter" idx="13"/>
          </p:nvPr>
        </p:nvSpPr>
        <p:spPr/>
        <p:txBody>
          <a:bodyPr/>
          <a:lstStyle/>
          <a:p>
            <a:pPr marL="0" indent="0" algn="ctr">
              <a:buNone/>
            </a:pPr>
            <a:r>
              <a:rPr lang="en-US" sz="2400" b="1" dirty="0">
                <a:solidFill>
                  <a:srgbClr val="13253D"/>
                </a:solidFill>
              </a:rPr>
              <a:t>Keys to Good Customer Service</a:t>
            </a:r>
          </a:p>
          <a:p>
            <a:pPr>
              <a:buFont typeface="Arial" panose="020B0604020202020204" pitchFamily="34" charset="0"/>
              <a:buChar char="•"/>
            </a:pPr>
            <a:endParaRPr lang="en-US" sz="2400" dirty="0"/>
          </a:p>
          <a:p>
            <a:pPr>
              <a:buFont typeface="Arial" panose="020B0604020202020204" pitchFamily="34" charset="0"/>
              <a:buChar char="•"/>
            </a:pPr>
            <a:r>
              <a:rPr lang="en-US" sz="2400" b="1" dirty="0"/>
              <a:t>Recognize customers have varied needs and few resources.</a:t>
            </a:r>
          </a:p>
          <a:p>
            <a:pPr>
              <a:buFont typeface="Arial" panose="020B0604020202020204" pitchFamily="34" charset="0"/>
              <a:buChar char="•"/>
            </a:pPr>
            <a:r>
              <a:rPr lang="en-US" sz="2400" b="1" dirty="0"/>
              <a:t>Recognize when a customer feels they have been treated in a rude or discourteous manner</a:t>
            </a:r>
          </a:p>
          <a:p>
            <a:pPr>
              <a:buFont typeface="Arial" panose="020B0604020202020204" pitchFamily="34" charset="0"/>
              <a:buChar char="•"/>
            </a:pPr>
            <a:r>
              <a:rPr lang="en-US" sz="2400" b="1" dirty="0"/>
              <a:t>Learn to practice empathy when necessary</a:t>
            </a:r>
          </a:p>
          <a:p>
            <a:pPr>
              <a:buFont typeface="Arial" panose="020B0604020202020204" pitchFamily="34" charset="0"/>
              <a:buChar char="•"/>
            </a:pPr>
            <a:r>
              <a:rPr lang="en-US" sz="2400" b="1" dirty="0"/>
              <a:t>Develop good listening skills</a:t>
            </a:r>
          </a:p>
          <a:p>
            <a:pPr marL="0" indent="0">
              <a:buNone/>
            </a:pPr>
            <a:endParaRPr lang="en-US" b="1" dirty="0"/>
          </a:p>
        </p:txBody>
      </p:sp>
      <p:pic>
        <p:nvPicPr>
          <p:cNvPr id="5" name="Picture 4">
            <a:extLst>
              <a:ext uri="{FF2B5EF4-FFF2-40B4-BE49-F238E27FC236}">
                <a16:creationId xmlns:a16="http://schemas.microsoft.com/office/drawing/2014/main" id="{6CAB64FD-CA45-EC15-4DBD-B7E09F90322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542690" y="4203645"/>
            <a:ext cx="2812697" cy="2347827"/>
          </a:xfrm>
          <a:prstGeom prst="rect">
            <a:avLst/>
          </a:prstGeom>
        </p:spPr>
      </p:pic>
    </p:spTree>
    <p:extLst>
      <p:ext uri="{BB962C8B-B14F-4D97-AF65-F5344CB8AC3E}">
        <p14:creationId xmlns:p14="http://schemas.microsoft.com/office/powerpoint/2010/main" val="15653681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73934-1647-8867-BE5B-225D1FF4A1C9}"/>
              </a:ext>
            </a:extLst>
          </p:cNvPr>
          <p:cNvSpPr>
            <a:spLocks noGrp="1"/>
          </p:cNvSpPr>
          <p:nvPr>
            <p:ph type="title"/>
          </p:nvPr>
        </p:nvSpPr>
        <p:spPr>
          <a:xfrm>
            <a:off x="264888" y="150075"/>
            <a:ext cx="8080122" cy="569016"/>
          </a:xfrm>
        </p:spPr>
        <p:txBody>
          <a:bodyPr>
            <a:normAutofit/>
          </a:bodyPr>
          <a:lstStyle/>
          <a:p>
            <a:pPr algn="ctr"/>
            <a:r>
              <a:rPr lang="en-US" sz="2400" b="1" dirty="0"/>
              <a:t>TEFAP &amp; TANF Food Distribution</a:t>
            </a:r>
          </a:p>
        </p:txBody>
      </p:sp>
      <p:sp>
        <p:nvSpPr>
          <p:cNvPr id="5" name="Rounded Rectangle 3">
            <a:extLst>
              <a:ext uri="{FF2B5EF4-FFF2-40B4-BE49-F238E27FC236}">
                <a16:creationId xmlns:a16="http://schemas.microsoft.com/office/drawing/2014/main" id="{97A44E83-2AFA-7E85-9A3C-CB8B717E4506}"/>
              </a:ext>
            </a:extLst>
          </p:cNvPr>
          <p:cNvSpPr>
            <a:spLocks noGrp="1"/>
          </p:cNvSpPr>
          <p:nvPr>
            <p:ph type="body" sz="quarter" idx="13"/>
          </p:nvPr>
        </p:nvSpPr>
        <p:spPr>
          <a:xfrm>
            <a:off x="836613" y="2011363"/>
            <a:ext cx="10501312" cy="3186120"/>
          </a:xfrm>
          <a:prstGeom prst="round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wrap="square" lIns="91440" tIns="45720" rIns="91440" bIns="45720">
            <a:spAutoFit/>
          </a:bodyPr>
          <a:lstStyle/>
          <a:p>
            <a:pPr marL="0" indent="0" algn="ctr">
              <a:buNone/>
            </a:pPr>
            <a:r>
              <a:rPr lang="en-US" sz="96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ial Black"/>
                <a:cs typeface="Arial Black"/>
              </a:rPr>
              <a:t>WHAT IS </a:t>
            </a:r>
          </a:p>
          <a:p>
            <a:pPr marL="0" indent="0" algn="ctr">
              <a:buNone/>
            </a:pPr>
            <a:r>
              <a:rPr lang="en-US" sz="96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latin typeface="Arial Black"/>
                <a:cs typeface="Arial Black"/>
              </a:rPr>
              <a:t>TEFAP?</a:t>
            </a:r>
            <a:endParaRPr lang="en-US" sz="96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extLst>
      <p:ext uri="{BB962C8B-B14F-4D97-AF65-F5344CB8AC3E}">
        <p14:creationId xmlns:p14="http://schemas.microsoft.com/office/powerpoint/2010/main" val="15625910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7A4CD-BA67-1D81-A010-5A805A6087EC}"/>
              </a:ext>
            </a:extLst>
          </p:cNvPr>
          <p:cNvSpPr>
            <a:spLocks noGrp="1"/>
          </p:cNvSpPr>
          <p:nvPr>
            <p:ph type="title"/>
          </p:nvPr>
        </p:nvSpPr>
        <p:spPr>
          <a:xfrm>
            <a:off x="264888" y="150075"/>
            <a:ext cx="8133388" cy="484608"/>
          </a:xfrm>
        </p:spPr>
        <p:txBody>
          <a:bodyPr>
            <a:normAutofit/>
          </a:bodyPr>
          <a:lstStyle/>
          <a:p>
            <a:pPr algn="ctr"/>
            <a:r>
              <a:rPr lang="en-US" sz="2400" b="1" dirty="0"/>
              <a:t>TEFAP &amp; TANF Food Distribution</a:t>
            </a:r>
          </a:p>
        </p:txBody>
      </p:sp>
      <p:sp>
        <p:nvSpPr>
          <p:cNvPr id="3" name="Text Placeholder 2">
            <a:extLst>
              <a:ext uri="{FF2B5EF4-FFF2-40B4-BE49-F238E27FC236}">
                <a16:creationId xmlns:a16="http://schemas.microsoft.com/office/drawing/2014/main" id="{EC29F4AC-58EA-5A0F-61A1-09AE7BE637F1}"/>
              </a:ext>
            </a:extLst>
          </p:cNvPr>
          <p:cNvSpPr>
            <a:spLocks noGrp="1"/>
          </p:cNvSpPr>
          <p:nvPr>
            <p:ph type="body" sz="quarter" idx="13"/>
          </p:nvPr>
        </p:nvSpPr>
        <p:spPr/>
        <p:txBody>
          <a:bodyPr/>
          <a:lstStyle/>
          <a:p>
            <a:pPr marL="230188" indent="-230188">
              <a:spcBef>
                <a:spcPts val="0"/>
              </a:spcBef>
              <a:spcAft>
                <a:spcPts val="1200"/>
              </a:spcAft>
              <a:buFont typeface="Arial" panose="020B0604020202020204" pitchFamily="34" charset="0"/>
              <a:buChar char="•"/>
            </a:pPr>
            <a:r>
              <a:rPr lang="en-US" sz="2400" b="1" dirty="0"/>
              <a:t>The Emergency Food Assistance Program</a:t>
            </a:r>
          </a:p>
          <a:p>
            <a:pPr marL="230188" indent="-230188">
              <a:spcBef>
                <a:spcPts val="0"/>
              </a:spcBef>
              <a:spcAft>
                <a:spcPts val="1200"/>
              </a:spcAft>
              <a:buFont typeface="Arial" panose="020B0604020202020204" pitchFamily="34" charset="0"/>
              <a:buChar char="•"/>
            </a:pPr>
            <a:r>
              <a:rPr lang="en-US" sz="2400" b="1" dirty="0"/>
              <a:t>Congress passed the TEFAP Act in May 1983</a:t>
            </a:r>
          </a:p>
          <a:p>
            <a:pPr marL="230188" indent="-230188">
              <a:spcBef>
                <a:spcPts val="0"/>
              </a:spcBef>
              <a:spcAft>
                <a:spcPts val="1200"/>
              </a:spcAft>
              <a:buFont typeface="Arial" panose="020B0604020202020204" pitchFamily="34" charset="0"/>
              <a:buChar char="•"/>
            </a:pPr>
            <a:r>
              <a:rPr lang="en-US" sz="2400" b="1" dirty="0"/>
              <a:t>TEFAP is a Federal program that helps supplement the diets of low-income and food insecure individuals at no cost</a:t>
            </a:r>
          </a:p>
          <a:p>
            <a:pPr marL="230188" indent="-230188">
              <a:spcBef>
                <a:spcPts val="0"/>
              </a:spcBef>
              <a:spcAft>
                <a:spcPts val="1200"/>
              </a:spcAft>
              <a:buFont typeface="Arial" panose="020B0604020202020204" pitchFamily="34" charset="0"/>
              <a:buChar char="•"/>
            </a:pPr>
            <a:r>
              <a:rPr lang="en-US" sz="2400" b="1" dirty="0"/>
              <a:t>TEFAP provides USDA commodities to agencies who voluntarily participate in this program</a:t>
            </a:r>
          </a:p>
          <a:p>
            <a:pPr marL="230188" indent="-230188">
              <a:spcBef>
                <a:spcPts val="0"/>
              </a:spcBef>
              <a:spcAft>
                <a:spcPts val="1200"/>
              </a:spcAft>
              <a:buFont typeface="Arial" panose="020B0604020202020204" pitchFamily="34" charset="0"/>
              <a:buChar char="•"/>
            </a:pPr>
            <a:r>
              <a:rPr lang="en-US" sz="2400" b="1" dirty="0"/>
              <a:t>Thanks to workers and volunteers across Illinois, TEFAP provides an emergency response to hunger throughout the State</a:t>
            </a:r>
          </a:p>
          <a:p>
            <a:pPr marL="0" indent="0">
              <a:buNone/>
            </a:pPr>
            <a:endParaRPr lang="en-US" dirty="0"/>
          </a:p>
        </p:txBody>
      </p:sp>
      <p:sp>
        <p:nvSpPr>
          <p:cNvPr id="5" name="Text Placeholder 4">
            <a:extLst>
              <a:ext uri="{FF2B5EF4-FFF2-40B4-BE49-F238E27FC236}">
                <a16:creationId xmlns:a16="http://schemas.microsoft.com/office/drawing/2014/main" id="{045FF786-1DB3-0732-FA8B-6AF12472B2B1}"/>
              </a:ext>
            </a:extLst>
          </p:cNvPr>
          <p:cNvSpPr txBox="1">
            <a:spLocks noGrp="1"/>
          </p:cNvSpPr>
          <p:nvPr>
            <p:ph type="body" sz="quarter" idx="14"/>
          </p:nvPr>
        </p:nvSpPr>
        <p:spPr>
          <a:xfrm>
            <a:off x="836613" y="1092200"/>
            <a:ext cx="10501312" cy="461963"/>
          </a:xfrm>
          <a:prstGeom prst="rect">
            <a:avLst/>
          </a:prstGeom>
          <a:noFill/>
        </p:spPr>
        <p:txBody>
          <a:bodyPr wrap="square" rtlCol="0">
            <a:spAutoFit/>
          </a:bodyPr>
          <a:lstStyle/>
          <a:p>
            <a:pPr algn="ctr"/>
            <a:r>
              <a:rPr lang="en-US" sz="3200" b="1" dirty="0">
                <a:latin typeface="Arial Black" panose="020B0A04020102020204" pitchFamily="34" charset="0"/>
              </a:rPr>
              <a:t>What is TEFAP?</a:t>
            </a:r>
          </a:p>
        </p:txBody>
      </p:sp>
      <p:pic>
        <p:nvPicPr>
          <p:cNvPr id="6" name="Picture 2" descr="Image result for free food">
            <a:extLst>
              <a:ext uri="{FF2B5EF4-FFF2-40B4-BE49-F238E27FC236}">
                <a16:creationId xmlns:a16="http://schemas.microsoft.com/office/drawing/2014/main" id="{FA1BFE4B-268E-EE2E-4DF5-B10F2B1B17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3514" y="5575178"/>
            <a:ext cx="6338556" cy="11280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560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D827A3-E771-2FD6-D1BA-BD7B507905E0}"/>
              </a:ext>
            </a:extLst>
          </p:cNvPr>
          <p:cNvSpPr>
            <a:spLocks noGrp="1"/>
          </p:cNvSpPr>
          <p:nvPr>
            <p:ph type="body" sz="quarter" idx="13"/>
          </p:nvPr>
        </p:nvSpPr>
        <p:spPr>
          <a:xfrm>
            <a:off x="467903" y="1207893"/>
            <a:ext cx="10501312" cy="3927158"/>
          </a:xfrm>
        </p:spPr>
        <p:txBody>
          <a:bodyPr>
            <a:normAutofit fontScale="92500" lnSpcReduction="20000"/>
          </a:bodyPr>
          <a:lstStyle/>
          <a:p>
            <a:pPr marL="0" indent="0">
              <a:buNone/>
            </a:pPr>
            <a:r>
              <a:rPr lang="en-US" sz="2800" b="1" dirty="0"/>
              <a:t>8 Food Banks:</a:t>
            </a:r>
          </a:p>
          <a:p>
            <a:pPr marL="511175" lvl="1"/>
            <a:r>
              <a:rPr lang="en-US" sz="2400" b="1" dirty="0"/>
              <a:t>Central Illinois Food Bank</a:t>
            </a:r>
          </a:p>
          <a:p>
            <a:pPr marL="511175" lvl="1"/>
            <a:r>
              <a:rPr lang="en-US" sz="2400" b="1" dirty="0"/>
              <a:t>Eastern Illinois Food Bank</a:t>
            </a:r>
          </a:p>
          <a:p>
            <a:pPr marL="511175" lvl="1"/>
            <a:r>
              <a:rPr lang="en-US" sz="2400" b="1" dirty="0"/>
              <a:t>Greater Chicago Food Depository</a:t>
            </a:r>
          </a:p>
          <a:p>
            <a:pPr marL="511175" lvl="1"/>
            <a:r>
              <a:rPr lang="en-US" sz="2400" b="1" dirty="0"/>
              <a:t>Northern Illinois Food Bank</a:t>
            </a:r>
          </a:p>
          <a:p>
            <a:pPr marL="511175" lvl="1"/>
            <a:r>
              <a:rPr lang="en-US" sz="2400" b="1" dirty="0"/>
              <a:t>Peoria Area Food Bank</a:t>
            </a:r>
          </a:p>
          <a:p>
            <a:pPr marL="511175" lvl="1"/>
            <a:r>
              <a:rPr lang="en-US" sz="2400" b="1" dirty="0"/>
              <a:t>River Bend Food Bank</a:t>
            </a:r>
          </a:p>
          <a:p>
            <a:pPr marL="511175" lvl="1"/>
            <a:r>
              <a:rPr lang="en-US" sz="2400" b="1" dirty="0"/>
              <a:t>St. Louis Area Food Bank</a:t>
            </a:r>
          </a:p>
          <a:p>
            <a:pPr marL="511175" lvl="1"/>
            <a:r>
              <a:rPr lang="en-US" sz="2400" b="1" dirty="0"/>
              <a:t>Tri-State Food Bank</a:t>
            </a:r>
          </a:p>
          <a:p>
            <a:pPr marL="225425" lvl="1" indent="0">
              <a:buNone/>
            </a:pPr>
            <a:endParaRPr lang="en-US" sz="2400" b="1" dirty="0"/>
          </a:p>
          <a:p>
            <a:pPr marL="511175" lvl="1"/>
            <a:r>
              <a:rPr lang="en-US" sz="2400" b="1" dirty="0"/>
              <a:t>Currently there are 680 Food </a:t>
            </a:r>
          </a:p>
          <a:p>
            <a:pPr marL="225425" lvl="1" indent="0">
              <a:buNone/>
            </a:pPr>
            <a:r>
              <a:rPr lang="en-US" sz="2400" b="1" dirty="0"/>
              <a:t>     Distribution sites throughout Illinois</a:t>
            </a:r>
          </a:p>
        </p:txBody>
      </p:sp>
      <p:pic>
        <p:nvPicPr>
          <p:cNvPr id="5" name="Picture 4">
            <a:extLst>
              <a:ext uri="{FF2B5EF4-FFF2-40B4-BE49-F238E27FC236}">
                <a16:creationId xmlns:a16="http://schemas.microsoft.com/office/drawing/2014/main" id="{A67CC450-CAC7-715F-2C6B-C1CD64B7D01D}"/>
              </a:ext>
            </a:extLst>
          </p:cNvPr>
          <p:cNvPicPr>
            <a:picLocks noChangeAspect="1"/>
          </p:cNvPicPr>
          <p:nvPr/>
        </p:nvPicPr>
        <p:blipFill>
          <a:blip r:embed="rId2"/>
          <a:stretch>
            <a:fillRect/>
          </a:stretch>
        </p:blipFill>
        <p:spPr>
          <a:xfrm>
            <a:off x="6995605" y="712661"/>
            <a:ext cx="4446568" cy="5985947"/>
          </a:xfrm>
          <a:prstGeom prst="rect">
            <a:avLst/>
          </a:prstGeom>
        </p:spPr>
      </p:pic>
    </p:spTree>
    <p:extLst>
      <p:ext uri="{BB962C8B-B14F-4D97-AF65-F5344CB8AC3E}">
        <p14:creationId xmlns:p14="http://schemas.microsoft.com/office/powerpoint/2010/main" val="21986080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3D644-1686-3070-F71A-99D0952234C7}"/>
              </a:ext>
            </a:extLst>
          </p:cNvPr>
          <p:cNvSpPr>
            <a:spLocks noGrp="1"/>
          </p:cNvSpPr>
          <p:nvPr>
            <p:ph type="title"/>
          </p:nvPr>
        </p:nvSpPr>
        <p:spPr>
          <a:xfrm>
            <a:off x="336520" y="40610"/>
            <a:ext cx="7964712" cy="769087"/>
          </a:xfrm>
        </p:spPr>
        <p:txBody>
          <a:bodyPr>
            <a:normAutofit/>
          </a:bodyPr>
          <a:lstStyle/>
          <a:p>
            <a:pPr algn="ctr"/>
            <a:r>
              <a:rPr lang="en-US" sz="2400" b="1" dirty="0"/>
              <a:t>TEFAP &amp; TANF Food Distribution</a:t>
            </a:r>
          </a:p>
        </p:txBody>
      </p:sp>
      <p:sp>
        <p:nvSpPr>
          <p:cNvPr id="3" name="Text Placeholder 2">
            <a:extLst>
              <a:ext uri="{FF2B5EF4-FFF2-40B4-BE49-F238E27FC236}">
                <a16:creationId xmlns:a16="http://schemas.microsoft.com/office/drawing/2014/main" id="{E60DD273-AEBF-727A-D055-39916921E781}"/>
              </a:ext>
            </a:extLst>
          </p:cNvPr>
          <p:cNvSpPr>
            <a:spLocks noGrp="1"/>
          </p:cNvSpPr>
          <p:nvPr>
            <p:ph type="body" sz="quarter" idx="13"/>
          </p:nvPr>
        </p:nvSpPr>
        <p:spPr/>
        <p:txBody>
          <a:bodyPr>
            <a:normAutofit fontScale="92500" lnSpcReduction="10000"/>
          </a:bodyPr>
          <a:lstStyle/>
          <a:p>
            <a:pPr marL="111125" lvl="1" indent="0">
              <a:spcAft>
                <a:spcPts val="1200"/>
              </a:spcAft>
              <a:buNone/>
            </a:pPr>
            <a:r>
              <a:rPr lang="en-US" sz="2400" b="1" u="sng" dirty="0"/>
              <a:t>FY22 Accomplishments : </a:t>
            </a:r>
          </a:p>
          <a:p>
            <a:pPr marL="396875" lvl="1">
              <a:spcAft>
                <a:spcPts val="1200"/>
              </a:spcAft>
              <a:buFont typeface="Wingdings" panose="05000000000000000000" pitchFamily="2" charset="2"/>
              <a:buChar char="v"/>
            </a:pPr>
            <a:r>
              <a:rPr lang="en-US" sz="2400" b="1" dirty="0"/>
              <a:t>Households Served = 2,366,141</a:t>
            </a:r>
          </a:p>
          <a:p>
            <a:pPr marL="396875" lvl="1">
              <a:spcAft>
                <a:spcPts val="1200"/>
              </a:spcAft>
              <a:buFont typeface="Wingdings" panose="05000000000000000000" pitchFamily="2" charset="2"/>
              <a:buChar char="v"/>
            </a:pPr>
            <a:r>
              <a:rPr lang="en-US" sz="2400" b="1" dirty="0"/>
              <a:t>Pounds of Food Distributed = 51,832,924</a:t>
            </a:r>
          </a:p>
          <a:p>
            <a:pPr marL="396875" lvl="1">
              <a:spcAft>
                <a:spcPts val="1200"/>
              </a:spcAft>
              <a:buFont typeface="Wingdings" panose="05000000000000000000" pitchFamily="2" charset="2"/>
              <a:buChar char="v"/>
            </a:pPr>
            <a:r>
              <a:rPr lang="en-US" sz="2400" b="1" dirty="0"/>
              <a:t>Individuals Served = 5,909,077</a:t>
            </a:r>
            <a:endParaRPr lang="en-US" sz="2400" b="1" u="sng" dirty="0"/>
          </a:p>
          <a:p>
            <a:pPr marL="111125" lvl="1" indent="0">
              <a:spcAft>
                <a:spcPts val="1200"/>
              </a:spcAft>
              <a:buNone/>
            </a:pPr>
            <a:r>
              <a:rPr lang="en-US" sz="2400" b="1" u="sng" dirty="0"/>
              <a:t>FY22 Accomplishments : ( As of February 2023)</a:t>
            </a:r>
          </a:p>
          <a:p>
            <a:pPr marL="396875" lvl="1">
              <a:spcAft>
                <a:spcPts val="1200"/>
              </a:spcAft>
              <a:buFont typeface="Wingdings" panose="05000000000000000000" pitchFamily="2" charset="2"/>
              <a:buChar char="v"/>
            </a:pPr>
            <a:r>
              <a:rPr lang="en-US" sz="2400" b="1" dirty="0"/>
              <a:t>Households Served = 1,749,004</a:t>
            </a:r>
          </a:p>
          <a:p>
            <a:pPr marL="396875" lvl="1">
              <a:spcAft>
                <a:spcPts val="1200"/>
              </a:spcAft>
              <a:buFont typeface="Wingdings" panose="05000000000000000000" pitchFamily="2" charset="2"/>
              <a:buChar char="v"/>
            </a:pPr>
            <a:r>
              <a:rPr lang="en-US" sz="2400" b="1" dirty="0"/>
              <a:t>Pounds of Food Distributed = 24,974,666</a:t>
            </a:r>
          </a:p>
          <a:p>
            <a:pPr marL="396875" lvl="1">
              <a:spcAft>
                <a:spcPts val="1200"/>
              </a:spcAft>
              <a:buFont typeface="Wingdings" panose="05000000000000000000" pitchFamily="2" charset="2"/>
              <a:buChar char="v"/>
            </a:pPr>
            <a:r>
              <a:rPr lang="en-US" sz="2400" b="1" dirty="0"/>
              <a:t>Individuals Served = 4,937,158</a:t>
            </a:r>
            <a:endParaRPr lang="en-US" sz="2400" b="1" u="sng" dirty="0"/>
          </a:p>
          <a:p>
            <a:endParaRPr lang="en-US" dirty="0"/>
          </a:p>
        </p:txBody>
      </p:sp>
      <p:pic>
        <p:nvPicPr>
          <p:cNvPr id="5" name="Picture 6" descr="See the source image">
            <a:extLst>
              <a:ext uri="{FF2B5EF4-FFF2-40B4-BE49-F238E27FC236}">
                <a16:creationId xmlns:a16="http://schemas.microsoft.com/office/drawing/2014/main" id="{BB17F1EF-5B1C-DE38-11DA-698479DA3E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5918" y="560118"/>
            <a:ext cx="3062326" cy="29486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See the source image">
            <a:extLst>
              <a:ext uri="{FF2B5EF4-FFF2-40B4-BE49-F238E27FC236}">
                <a16:creationId xmlns:a16="http://schemas.microsoft.com/office/drawing/2014/main" id="{435CE7C0-3141-BC44-3C64-2D3E0A247F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6381" y="3231945"/>
            <a:ext cx="2074634" cy="1378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ee the source image">
            <a:extLst>
              <a:ext uri="{FF2B5EF4-FFF2-40B4-BE49-F238E27FC236}">
                <a16:creationId xmlns:a16="http://schemas.microsoft.com/office/drawing/2014/main" id="{AC7894BB-237B-6B79-AB6C-9BC81AAFB7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99763" y="4528603"/>
            <a:ext cx="4735355" cy="1671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0640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FBFFD-B495-C40E-DBF5-8914D8C8F5F6}"/>
              </a:ext>
            </a:extLst>
          </p:cNvPr>
          <p:cNvSpPr>
            <a:spLocks noGrp="1"/>
          </p:cNvSpPr>
          <p:nvPr>
            <p:ph type="title"/>
          </p:nvPr>
        </p:nvSpPr>
        <p:spPr>
          <a:xfrm>
            <a:off x="264888" y="70176"/>
            <a:ext cx="7476440" cy="769087"/>
          </a:xfrm>
        </p:spPr>
        <p:txBody>
          <a:bodyPr>
            <a:normAutofit/>
          </a:bodyPr>
          <a:lstStyle/>
          <a:p>
            <a:pPr algn="ctr"/>
            <a:r>
              <a:rPr lang="en-US" sz="2400" b="1" dirty="0"/>
              <a:t>TEFAP &amp; TANF Food Distribution</a:t>
            </a:r>
          </a:p>
        </p:txBody>
      </p:sp>
      <p:sp>
        <p:nvSpPr>
          <p:cNvPr id="7" name="Rounded Rectangle 3">
            <a:extLst>
              <a:ext uri="{FF2B5EF4-FFF2-40B4-BE49-F238E27FC236}">
                <a16:creationId xmlns:a16="http://schemas.microsoft.com/office/drawing/2014/main" id="{2EE6E3E7-8A13-DD41-3BE9-2A1FBB66C438}"/>
              </a:ext>
            </a:extLst>
          </p:cNvPr>
          <p:cNvSpPr>
            <a:spLocks noGrp="1"/>
          </p:cNvSpPr>
          <p:nvPr>
            <p:ph type="body" sz="quarter" idx="13"/>
          </p:nvPr>
        </p:nvSpPr>
        <p:spPr>
          <a:xfrm>
            <a:off x="836613" y="2011363"/>
            <a:ext cx="10501312" cy="3927475"/>
          </a:xfrm>
          <a:prstGeom prst="roundRect">
            <a:avLst/>
          </a:prstGeom>
          <a:ln/>
        </p:spPr>
        <p:style>
          <a:lnRef idx="1">
            <a:schemeClr val="accent4"/>
          </a:lnRef>
          <a:fillRef idx="2">
            <a:schemeClr val="accent4"/>
          </a:fillRef>
          <a:effectRef idx="1">
            <a:schemeClr val="accent4"/>
          </a:effectRef>
          <a:fontRef idx="minor">
            <a:schemeClr val="dk1"/>
          </a:fontRef>
        </p:style>
        <p:txBody>
          <a:bodyPr wrap="none" lIns="91440" tIns="45720" rIns="91440" bIns="45720">
            <a:spAutoFit/>
          </a:bodyPr>
          <a:lstStyle/>
          <a:p>
            <a:pPr algn="ctr"/>
            <a:r>
              <a:rPr lang="en-US" sz="9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Black"/>
                <a:cs typeface="Arial Black"/>
              </a:rPr>
              <a:t>WHAT IS </a:t>
            </a:r>
          </a:p>
          <a:p>
            <a:pPr algn="ctr"/>
            <a:r>
              <a:rPr lang="en-US" sz="9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Black"/>
                <a:cs typeface="Arial Black"/>
              </a:rPr>
              <a:t>TANF?</a:t>
            </a:r>
            <a:endParaRPr lang="en-US" sz="9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14380003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D27CE-A88C-7CD4-34E8-D6A796C17EA3}"/>
              </a:ext>
            </a:extLst>
          </p:cNvPr>
          <p:cNvSpPr>
            <a:spLocks noGrp="1"/>
          </p:cNvSpPr>
          <p:nvPr>
            <p:ph type="title"/>
          </p:nvPr>
        </p:nvSpPr>
        <p:spPr>
          <a:xfrm>
            <a:off x="256010" y="79054"/>
            <a:ext cx="7361030" cy="693304"/>
          </a:xfrm>
        </p:spPr>
        <p:txBody>
          <a:bodyPr>
            <a:normAutofit/>
          </a:bodyPr>
          <a:lstStyle/>
          <a:p>
            <a:pPr algn="ctr"/>
            <a:r>
              <a:rPr lang="en-US" sz="2400" b="1" dirty="0"/>
              <a:t>TEFAP &amp; TANF Food Distribution</a:t>
            </a:r>
          </a:p>
        </p:txBody>
      </p:sp>
      <p:sp>
        <p:nvSpPr>
          <p:cNvPr id="3" name="Text Placeholder 2">
            <a:extLst>
              <a:ext uri="{FF2B5EF4-FFF2-40B4-BE49-F238E27FC236}">
                <a16:creationId xmlns:a16="http://schemas.microsoft.com/office/drawing/2014/main" id="{11417B6D-4F26-0091-7364-5EEC84185DA2}"/>
              </a:ext>
            </a:extLst>
          </p:cNvPr>
          <p:cNvSpPr>
            <a:spLocks noGrp="1"/>
          </p:cNvSpPr>
          <p:nvPr>
            <p:ph type="body" sz="quarter" idx="13"/>
          </p:nvPr>
        </p:nvSpPr>
        <p:spPr/>
        <p:txBody>
          <a:bodyPr>
            <a:normAutofit fontScale="92500" lnSpcReduction="10000"/>
          </a:bodyPr>
          <a:lstStyle/>
          <a:p>
            <a:pPr marL="230188" indent="-230188">
              <a:spcBef>
                <a:spcPts val="0"/>
              </a:spcBef>
              <a:spcAft>
                <a:spcPts val="1200"/>
              </a:spcAft>
              <a:buFont typeface="Arial" panose="020B0604020202020204" pitchFamily="34" charset="0"/>
              <a:buChar char="•"/>
            </a:pPr>
            <a:r>
              <a:rPr lang="en-US" sz="2400" b="1" dirty="0"/>
              <a:t>Temporary Assistance for Needy Families</a:t>
            </a:r>
          </a:p>
          <a:p>
            <a:pPr marL="230188" indent="-230188">
              <a:spcBef>
                <a:spcPts val="0"/>
              </a:spcBef>
              <a:spcAft>
                <a:spcPts val="1200"/>
              </a:spcAft>
              <a:buFont typeface="Arial" panose="020B0604020202020204" pitchFamily="34" charset="0"/>
              <a:buChar char="•"/>
            </a:pPr>
            <a:r>
              <a:rPr lang="en-US" sz="2400" b="1" dirty="0"/>
              <a:t>TANF program created by the Personal Responsibility and Work Opportunity Act in 1996</a:t>
            </a:r>
          </a:p>
          <a:p>
            <a:pPr marL="230188" indent="-230188">
              <a:spcBef>
                <a:spcPts val="0"/>
              </a:spcBef>
              <a:spcAft>
                <a:spcPts val="1200"/>
              </a:spcAft>
              <a:buFont typeface="Arial" panose="020B0604020202020204" pitchFamily="34" charset="0"/>
              <a:buChar char="•"/>
            </a:pPr>
            <a:r>
              <a:rPr lang="en-US" sz="2400" b="1" dirty="0"/>
              <a:t>Special funds for the purchase of additional food for families with children 18 or younger, which includes items like cereal, peanut butter and milk</a:t>
            </a:r>
          </a:p>
          <a:p>
            <a:pPr marL="230188" indent="-230188">
              <a:spcBef>
                <a:spcPts val="0"/>
              </a:spcBef>
              <a:spcAft>
                <a:spcPts val="1200"/>
              </a:spcAft>
              <a:buFont typeface="Arial" panose="020B0604020202020204" pitchFamily="34" charset="0"/>
              <a:buChar char="•"/>
            </a:pPr>
            <a:r>
              <a:rPr lang="en-US" sz="2400" b="1" dirty="0"/>
              <a:t>Food Bank Purchasing is usually from March through June</a:t>
            </a:r>
          </a:p>
          <a:p>
            <a:pPr marL="230188" indent="-230188">
              <a:spcBef>
                <a:spcPts val="0"/>
              </a:spcBef>
              <a:spcAft>
                <a:spcPts val="1200"/>
              </a:spcAft>
              <a:buFont typeface="Arial" panose="020B0604020202020204" pitchFamily="34" charset="0"/>
              <a:buChar char="•"/>
            </a:pPr>
            <a:r>
              <a:rPr lang="en-US" sz="2400" b="1" dirty="0"/>
              <a:t>Distribution is usually from June through August</a:t>
            </a:r>
          </a:p>
          <a:p>
            <a:pPr marL="230188" indent="-230188">
              <a:spcBef>
                <a:spcPts val="0"/>
              </a:spcBef>
              <a:spcAft>
                <a:spcPts val="1200"/>
              </a:spcAft>
              <a:buFont typeface="Arial" panose="020B0604020202020204" pitchFamily="34" charset="0"/>
              <a:buChar char="•"/>
            </a:pPr>
            <a:r>
              <a:rPr lang="en-US" sz="2400" b="1" dirty="0"/>
              <a:t>Prior to distribution of TANF food, the number of children must be entered on the Signature Sheet or Proxy Form</a:t>
            </a:r>
          </a:p>
          <a:p>
            <a:endParaRPr lang="en-US" dirty="0"/>
          </a:p>
        </p:txBody>
      </p:sp>
    </p:spTree>
    <p:extLst>
      <p:ext uri="{BB962C8B-B14F-4D97-AF65-F5344CB8AC3E}">
        <p14:creationId xmlns:p14="http://schemas.microsoft.com/office/powerpoint/2010/main" val="17827592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D80DF-2306-E94B-E09B-764D6486AC30}"/>
              </a:ext>
            </a:extLst>
          </p:cNvPr>
          <p:cNvSpPr>
            <a:spLocks noGrp="1"/>
          </p:cNvSpPr>
          <p:nvPr>
            <p:ph type="title"/>
          </p:nvPr>
        </p:nvSpPr>
        <p:spPr>
          <a:xfrm>
            <a:off x="264887" y="150075"/>
            <a:ext cx="7298887" cy="489117"/>
          </a:xfrm>
        </p:spPr>
        <p:txBody>
          <a:bodyPr>
            <a:normAutofit/>
          </a:bodyPr>
          <a:lstStyle/>
          <a:p>
            <a:pPr algn="ctr"/>
            <a:r>
              <a:rPr lang="en-US" sz="2400" b="1" dirty="0"/>
              <a:t>TEFAP &amp; TANF Food Distribution</a:t>
            </a:r>
          </a:p>
        </p:txBody>
      </p:sp>
      <p:sp>
        <p:nvSpPr>
          <p:cNvPr id="5" name="Rounded Rectangle 3">
            <a:extLst>
              <a:ext uri="{FF2B5EF4-FFF2-40B4-BE49-F238E27FC236}">
                <a16:creationId xmlns:a16="http://schemas.microsoft.com/office/drawing/2014/main" id="{B7619D10-28A8-C3F8-6386-F014EDCC4DF8}"/>
              </a:ext>
            </a:extLst>
          </p:cNvPr>
          <p:cNvSpPr>
            <a:spLocks noGrp="1"/>
          </p:cNvSpPr>
          <p:nvPr>
            <p:ph type="body" sz="quarter" idx="13"/>
          </p:nvPr>
        </p:nvSpPr>
        <p:spPr>
          <a:xfrm>
            <a:off x="2766963" y="2011363"/>
            <a:ext cx="6640611" cy="3186120"/>
          </a:xfrm>
          <a:prstGeom prst="roundRect">
            <a:avLst/>
          </a:prstGeom>
          <a:ln/>
        </p:spPr>
        <p:style>
          <a:lnRef idx="1">
            <a:schemeClr val="accent3"/>
          </a:lnRef>
          <a:fillRef idx="2">
            <a:schemeClr val="accent3"/>
          </a:fillRef>
          <a:effectRef idx="1">
            <a:schemeClr val="accent3"/>
          </a:effectRef>
          <a:fontRef idx="minor">
            <a:schemeClr val="dk1"/>
          </a:fontRef>
        </p:style>
        <p:txBody>
          <a:bodyPr wrap="none" lIns="91440" tIns="45720" rIns="91440" bIns="45720">
            <a:spAutoFit/>
          </a:bodyPr>
          <a:lstStyle/>
          <a:p>
            <a:pPr marL="0" indent="0" algn="ctr">
              <a:buNone/>
            </a:pPr>
            <a:r>
              <a:rPr lang="en-US" sz="96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Arial Black"/>
                <a:cs typeface="Arial Black"/>
              </a:rPr>
              <a:t>WHAT IS </a:t>
            </a:r>
          </a:p>
          <a:p>
            <a:pPr marL="0" indent="0" algn="ctr">
              <a:buNone/>
            </a:pPr>
            <a:r>
              <a:rPr lang="en-US" sz="96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Arial Black"/>
                <a:cs typeface="Arial Black"/>
              </a:rPr>
              <a:t>SNAP?</a:t>
            </a:r>
            <a:endParaRPr lang="en-US" sz="96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17574970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95B0991-B53D-D589-F3B9-E95113B719BB}"/>
              </a:ext>
            </a:extLst>
          </p:cNvPr>
          <p:cNvSpPr>
            <a:spLocks noGrp="1"/>
          </p:cNvSpPr>
          <p:nvPr>
            <p:ph type="body" sz="quarter" idx="13"/>
          </p:nvPr>
        </p:nvSpPr>
        <p:spPr>
          <a:xfrm>
            <a:off x="609599" y="2011680"/>
            <a:ext cx="6670431" cy="3927158"/>
          </a:xfrm>
        </p:spPr>
        <p:txBody>
          <a:bodyPr/>
          <a:lstStyle/>
          <a:p>
            <a:endParaRPr lang="en-US" dirty="0"/>
          </a:p>
        </p:txBody>
      </p:sp>
      <p:sp>
        <p:nvSpPr>
          <p:cNvPr id="4" name="Text Placeholder 3">
            <a:extLst>
              <a:ext uri="{FF2B5EF4-FFF2-40B4-BE49-F238E27FC236}">
                <a16:creationId xmlns:a16="http://schemas.microsoft.com/office/drawing/2014/main" id="{7A5C1412-7196-BBFD-2D55-6BBF5AA49081}"/>
              </a:ext>
            </a:extLst>
          </p:cNvPr>
          <p:cNvSpPr>
            <a:spLocks noGrp="1"/>
          </p:cNvSpPr>
          <p:nvPr>
            <p:ph type="body" sz="quarter" idx="14"/>
          </p:nvPr>
        </p:nvSpPr>
        <p:spPr>
          <a:xfrm>
            <a:off x="0" y="791476"/>
            <a:ext cx="6900862" cy="750885"/>
          </a:xfrm>
        </p:spPr>
        <p:txBody>
          <a:bodyPr>
            <a:normAutofit fontScale="92500"/>
          </a:bodyPr>
          <a:lstStyle/>
          <a:p>
            <a:pPr marL="342900" marR="0" lvl="0" indent="-342900" defTabSz="457200" rtl="0" eaLnBrk="1" fontAlgn="auto" latinLnBrk="0" hangingPunct="1">
              <a:lnSpc>
                <a:spcPct val="100000"/>
              </a:lnSpc>
              <a:spcBef>
                <a:spcPct val="20000"/>
              </a:spcBef>
              <a:spcAft>
                <a:spcPts val="0"/>
              </a:spcAft>
              <a:buClr>
                <a:prstClr val="white">
                  <a:lumMod val="50000"/>
                </a:prstClr>
              </a:buClr>
              <a:buSzTx/>
              <a:buFont typeface="Wingdings" panose="05000000000000000000" pitchFamily="2" charset="2"/>
              <a:buChar char="§"/>
              <a:tabLst/>
              <a:defRPr/>
            </a:pPr>
            <a:r>
              <a:rPr kumimoji="0" lang="en-US" sz="1600" i="0" u="none" strike="noStrike" kern="1200" cap="none" spc="0" normalizeH="0" baseline="0" noProof="0" dirty="0">
                <a:ln>
                  <a:noFill/>
                </a:ln>
                <a:solidFill>
                  <a:srgbClr val="13253C"/>
                </a:solidFill>
                <a:effectLst/>
                <a:uLnTx/>
                <a:uFillTx/>
                <a:latin typeface="Helvetica Condensed"/>
                <a:ea typeface="+mn-ea"/>
                <a:cs typeface="+mn-cs"/>
              </a:rPr>
              <a:t>Signing the signature will be verification you have received training.</a:t>
            </a:r>
          </a:p>
          <a:p>
            <a:pPr marL="342900" marR="0" lvl="0" indent="-342900" defTabSz="457200" rtl="0" eaLnBrk="1" fontAlgn="auto" latinLnBrk="0" hangingPunct="1">
              <a:lnSpc>
                <a:spcPct val="100000"/>
              </a:lnSpc>
              <a:spcBef>
                <a:spcPct val="20000"/>
              </a:spcBef>
              <a:spcAft>
                <a:spcPts val="0"/>
              </a:spcAft>
              <a:buClr>
                <a:prstClr val="white">
                  <a:lumMod val="50000"/>
                </a:prstClr>
              </a:buClr>
              <a:buSzTx/>
              <a:buFont typeface="Wingdings" panose="05000000000000000000" pitchFamily="2" charset="2"/>
              <a:buChar char="§"/>
              <a:tabLst/>
              <a:defRPr/>
            </a:pPr>
            <a:r>
              <a:rPr kumimoji="0" lang="en-US" sz="1600" i="0" u="none" strike="noStrike" kern="1200" cap="none" spc="0" normalizeH="0" baseline="0" noProof="0" dirty="0">
                <a:ln>
                  <a:noFill/>
                </a:ln>
                <a:solidFill>
                  <a:srgbClr val="13253C"/>
                </a:solidFill>
                <a:effectLst/>
                <a:uLnTx/>
                <a:uFillTx/>
                <a:latin typeface="Helvetica Condensed"/>
                <a:ea typeface="+mn-ea"/>
                <a:cs typeface="+mn-cs"/>
              </a:rPr>
              <a:t>Please everyone sign the signature sheets for your Foodbank </a:t>
            </a:r>
          </a:p>
          <a:p>
            <a:pPr marL="342900" marR="0" lvl="0" indent="-342900" algn="l" defTabSz="457200" rtl="0" eaLnBrk="1" fontAlgn="auto" latinLnBrk="0" hangingPunct="1">
              <a:lnSpc>
                <a:spcPct val="100000"/>
              </a:lnSpc>
              <a:spcBef>
                <a:spcPct val="20000"/>
              </a:spcBef>
              <a:spcAft>
                <a:spcPts val="0"/>
              </a:spcAft>
              <a:buClr>
                <a:prstClr val="white">
                  <a:lumMod val="50000"/>
                </a:prstClr>
              </a:buClr>
              <a:buSzTx/>
              <a:buFont typeface="Wingdings" panose="05000000000000000000" pitchFamily="2" charset="2"/>
              <a:buChar char="§"/>
              <a:tabLst/>
              <a:defRPr/>
            </a:pPr>
            <a:endParaRPr lang="en-US" sz="1400" b="0" dirty="0">
              <a:solidFill>
                <a:srgbClr val="13253C"/>
              </a:solidFill>
              <a:latin typeface="Helvetica Condensed"/>
            </a:endParaRPr>
          </a:p>
          <a:p>
            <a:pPr marL="342900" marR="0" lvl="0" indent="-342900" algn="l" defTabSz="457200" rtl="0" eaLnBrk="1" fontAlgn="auto" latinLnBrk="0" hangingPunct="1">
              <a:lnSpc>
                <a:spcPct val="100000"/>
              </a:lnSpc>
              <a:spcBef>
                <a:spcPct val="20000"/>
              </a:spcBef>
              <a:spcAft>
                <a:spcPts val="0"/>
              </a:spcAft>
              <a:buClr>
                <a:prstClr val="white">
                  <a:lumMod val="50000"/>
                </a:prstClr>
              </a:buClr>
              <a:buSzTx/>
              <a:buFont typeface="Wingdings" panose="05000000000000000000" pitchFamily="2" charset="2"/>
              <a:buChar char="§"/>
              <a:tabLst/>
              <a:defRPr/>
            </a:pPr>
            <a:endParaRPr kumimoji="0" lang="en-US" sz="1400" b="0" i="0" u="none" strike="noStrike" kern="1200" cap="none" spc="0" normalizeH="0" baseline="0" noProof="0" dirty="0">
              <a:ln>
                <a:noFill/>
              </a:ln>
              <a:solidFill>
                <a:srgbClr val="13253C"/>
              </a:solidFill>
              <a:effectLst/>
              <a:uLnTx/>
              <a:uFillTx/>
              <a:latin typeface="Helvetica Condensed"/>
              <a:ea typeface="+mn-ea"/>
              <a:cs typeface="+mn-cs"/>
            </a:endParaRPr>
          </a:p>
          <a:p>
            <a:endParaRPr lang="en-US" sz="900" dirty="0"/>
          </a:p>
        </p:txBody>
      </p:sp>
      <p:sp>
        <p:nvSpPr>
          <p:cNvPr id="5" name="Title 1">
            <a:extLst>
              <a:ext uri="{FF2B5EF4-FFF2-40B4-BE49-F238E27FC236}">
                <a16:creationId xmlns:a16="http://schemas.microsoft.com/office/drawing/2014/main" id="{4D2DACC0-8C01-C12E-C897-87184E8F754A}"/>
              </a:ext>
            </a:extLst>
          </p:cNvPr>
          <p:cNvSpPr txBox="1">
            <a:spLocks/>
          </p:cNvSpPr>
          <p:nvPr/>
        </p:nvSpPr>
        <p:spPr>
          <a:xfrm>
            <a:off x="609599" y="687078"/>
            <a:ext cx="8229600" cy="10349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kern="1200">
                <a:solidFill>
                  <a:srgbClr val="0C70C8"/>
                </a:solidFill>
                <a:latin typeface="Montserrat" pitchFamily="2" charset="77"/>
                <a:ea typeface="+mj-ea"/>
                <a:cs typeface="+mj-cs"/>
              </a:defRPr>
            </a:lvl1pPr>
          </a:lstStyle>
          <a:p>
            <a:r>
              <a:rPr lang="en-US" dirty="0"/>
              <a:t>                            </a:t>
            </a:r>
          </a:p>
        </p:txBody>
      </p:sp>
      <p:sp>
        <p:nvSpPr>
          <p:cNvPr id="7" name="Title 1">
            <a:extLst>
              <a:ext uri="{FF2B5EF4-FFF2-40B4-BE49-F238E27FC236}">
                <a16:creationId xmlns:a16="http://schemas.microsoft.com/office/drawing/2014/main" id="{2546AFF2-4518-BA90-B638-BF46E3D97C84}"/>
              </a:ext>
            </a:extLst>
          </p:cNvPr>
          <p:cNvSpPr>
            <a:spLocks noGrp="1"/>
          </p:cNvSpPr>
          <p:nvPr>
            <p:ph type="title"/>
          </p:nvPr>
        </p:nvSpPr>
        <p:spPr>
          <a:xfrm>
            <a:off x="265112" y="150813"/>
            <a:ext cx="7014917" cy="750885"/>
          </a:xfrm>
        </p:spPr>
        <p:txBody>
          <a:bodyPr>
            <a:normAutofit/>
          </a:bodyPr>
          <a:lstStyle/>
          <a:p>
            <a:pPr algn="ctr"/>
            <a:r>
              <a:rPr lang="en-US" b="1" dirty="0"/>
              <a:t>Training Signature Sheet</a:t>
            </a:r>
          </a:p>
        </p:txBody>
      </p:sp>
      <p:pic>
        <p:nvPicPr>
          <p:cNvPr id="9" name="Content Placeholder 8">
            <a:extLst>
              <a:ext uri="{FF2B5EF4-FFF2-40B4-BE49-F238E27FC236}">
                <a16:creationId xmlns:a16="http://schemas.microsoft.com/office/drawing/2014/main" id="{35A0F281-2876-3C75-1E1A-434D85DA1AC8}"/>
              </a:ext>
            </a:extLst>
          </p:cNvPr>
          <p:cNvPicPr>
            <a:picLocks/>
          </p:cNvPicPr>
          <p:nvPr/>
        </p:nvPicPr>
        <p:blipFill rotWithShape="1">
          <a:blip r:embed="rId2"/>
          <a:srcRect l="11292" t="9218" r="13157" b="5192"/>
          <a:stretch/>
        </p:blipFill>
        <p:spPr bwMode="auto">
          <a:xfrm>
            <a:off x="609599" y="2018223"/>
            <a:ext cx="5992657" cy="421679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391355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F4C1C-040E-E191-D8BE-961F2AF16D15}"/>
              </a:ext>
            </a:extLst>
          </p:cNvPr>
          <p:cNvSpPr>
            <a:spLocks noGrp="1"/>
          </p:cNvSpPr>
          <p:nvPr>
            <p:ph type="title"/>
          </p:nvPr>
        </p:nvSpPr>
        <p:spPr>
          <a:xfrm>
            <a:off x="264887" y="63324"/>
            <a:ext cx="7494195" cy="622282"/>
          </a:xfrm>
        </p:spPr>
        <p:txBody>
          <a:bodyPr>
            <a:normAutofit/>
          </a:bodyPr>
          <a:lstStyle/>
          <a:p>
            <a:pPr algn="ctr"/>
            <a:r>
              <a:rPr lang="en-US" sz="2400" b="1" dirty="0"/>
              <a:t>TEFAP &amp; TANF Food Distribution</a:t>
            </a:r>
          </a:p>
        </p:txBody>
      </p:sp>
      <p:sp>
        <p:nvSpPr>
          <p:cNvPr id="5" name="Text Placeholder 4">
            <a:extLst>
              <a:ext uri="{FF2B5EF4-FFF2-40B4-BE49-F238E27FC236}">
                <a16:creationId xmlns:a16="http://schemas.microsoft.com/office/drawing/2014/main" id="{81826796-DC33-2E55-D678-EDC3AD0642AD}"/>
              </a:ext>
            </a:extLst>
          </p:cNvPr>
          <p:cNvSpPr txBox="1">
            <a:spLocks noGrp="1"/>
          </p:cNvSpPr>
          <p:nvPr>
            <p:ph type="body" sz="quarter" idx="13"/>
          </p:nvPr>
        </p:nvSpPr>
        <p:spPr>
          <a:xfrm>
            <a:off x="845344" y="1306586"/>
            <a:ext cx="10501312" cy="590931"/>
          </a:xfrm>
          <a:prstGeom prst="rect">
            <a:avLst/>
          </a:prstGeom>
          <a:noFill/>
        </p:spPr>
        <p:txBody>
          <a:bodyPr wrap="square" rtlCol="0">
            <a:spAutoFit/>
          </a:bodyPr>
          <a:lstStyle/>
          <a:p>
            <a:pPr marL="0" indent="0" algn="ctr">
              <a:buNone/>
            </a:pPr>
            <a:r>
              <a:rPr lang="en-US" sz="3600" b="1" dirty="0">
                <a:latin typeface="Arial Black" panose="020B0A04020102020204" pitchFamily="34" charset="0"/>
              </a:rPr>
              <a:t>What is SNAP?</a:t>
            </a:r>
          </a:p>
        </p:txBody>
      </p:sp>
      <p:sp>
        <p:nvSpPr>
          <p:cNvPr id="7" name="TextBox 6">
            <a:extLst>
              <a:ext uri="{FF2B5EF4-FFF2-40B4-BE49-F238E27FC236}">
                <a16:creationId xmlns:a16="http://schemas.microsoft.com/office/drawing/2014/main" id="{12235D6A-7EF2-E4C9-7D0A-4F5056CF54E6}"/>
              </a:ext>
            </a:extLst>
          </p:cNvPr>
          <p:cNvSpPr txBox="1"/>
          <p:nvPr/>
        </p:nvSpPr>
        <p:spPr>
          <a:xfrm>
            <a:off x="503433" y="2190494"/>
            <a:ext cx="6094770" cy="4247317"/>
          </a:xfrm>
          <a:prstGeom prst="rect">
            <a:avLst/>
          </a:prstGeom>
          <a:noFill/>
        </p:spPr>
        <p:txBody>
          <a:bodyPr wrap="square">
            <a:spAutoFit/>
          </a:bodyPr>
          <a:lstStyle/>
          <a:p>
            <a:pPr marL="230188" indent="-230188">
              <a:spcBef>
                <a:spcPts val="0"/>
              </a:spcBef>
              <a:spcAft>
                <a:spcPts val="1200"/>
              </a:spcAft>
              <a:buFont typeface="Arial" panose="020B0604020202020204" pitchFamily="34" charset="0"/>
              <a:buChar char="•"/>
            </a:pPr>
            <a:r>
              <a:rPr lang="en-US" sz="2400" b="1" dirty="0"/>
              <a:t>Supplemental Nutrition Assistance Program</a:t>
            </a:r>
          </a:p>
          <a:p>
            <a:pPr marL="230188" indent="-230188">
              <a:spcBef>
                <a:spcPts val="0"/>
              </a:spcBef>
              <a:buFont typeface="Arial" panose="020B0604020202020204" pitchFamily="34" charset="0"/>
              <a:buChar char="•"/>
            </a:pPr>
            <a:r>
              <a:rPr lang="en-US" sz="2400" b="1" dirty="0"/>
              <a:t>IDHS administers SNAP in the State of Illinois</a:t>
            </a:r>
          </a:p>
          <a:p>
            <a:pPr marL="630238" lvl="1" indent="-230188">
              <a:spcBef>
                <a:spcPts val="0"/>
              </a:spcBef>
              <a:spcAft>
                <a:spcPts val="1200"/>
              </a:spcAft>
              <a:buFont typeface="Arial" panose="020B0604020202020204" pitchFamily="34" charset="0"/>
              <a:buChar char="•"/>
            </a:pPr>
            <a:r>
              <a:rPr lang="en-US" sz="2400" b="1" dirty="0"/>
              <a:t>IDHS Customer Help Line: 800-843-6154</a:t>
            </a:r>
          </a:p>
          <a:p>
            <a:pPr marL="230188" indent="-230188">
              <a:spcBef>
                <a:spcPts val="0"/>
              </a:spcBef>
              <a:spcAft>
                <a:spcPts val="1200"/>
              </a:spcAft>
              <a:buFont typeface="Arial" panose="020B0604020202020204" pitchFamily="34" charset="0"/>
              <a:buChar char="•"/>
            </a:pPr>
            <a:r>
              <a:rPr lang="en-US" sz="2400" b="1" dirty="0"/>
              <a:t>Eligible applicants receive food assistance benefits, which are automatically transferred to an electronic card: Illinois Link Card</a:t>
            </a:r>
          </a:p>
          <a:p>
            <a:pPr marL="230188" indent="-230188">
              <a:spcBef>
                <a:spcPts val="0"/>
              </a:spcBef>
              <a:buFont typeface="Arial" panose="020B0604020202020204" pitchFamily="34" charset="0"/>
              <a:buChar char="•"/>
            </a:pPr>
            <a:r>
              <a:rPr lang="en-US" sz="2400" b="1" dirty="0"/>
              <a:t>Documented on the last column of the Signature Sheet</a:t>
            </a:r>
          </a:p>
          <a:p>
            <a:pPr marL="630238" lvl="1" indent="-230188">
              <a:spcBef>
                <a:spcPts val="0"/>
              </a:spcBef>
              <a:spcAft>
                <a:spcPts val="1200"/>
              </a:spcAft>
              <a:buFont typeface="Arial" panose="020B0604020202020204" pitchFamily="34" charset="0"/>
              <a:buChar char="•"/>
            </a:pPr>
            <a:r>
              <a:rPr lang="en-US" sz="2400" b="1" dirty="0"/>
              <a:t>Do you receive SNAP? (Check yes or no)</a:t>
            </a:r>
          </a:p>
        </p:txBody>
      </p:sp>
      <p:pic>
        <p:nvPicPr>
          <p:cNvPr id="8" name="Picture 4" descr="See the source image">
            <a:extLst>
              <a:ext uri="{FF2B5EF4-FFF2-40B4-BE49-F238E27FC236}">
                <a16:creationId xmlns:a16="http://schemas.microsoft.com/office/drawing/2014/main" id="{8E4FC339-4BE4-215B-3E94-137857F202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9228" y="2587457"/>
            <a:ext cx="3805342" cy="2455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7689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1B203CC2-59A0-49CC-40A4-B6B35A3DCE4B}"/>
              </a:ext>
            </a:extLst>
          </p:cNvPr>
          <p:cNvSpPr>
            <a:spLocks noGrp="1"/>
          </p:cNvSpPr>
          <p:nvPr>
            <p:ph type="body" sz="quarter" idx="13"/>
          </p:nvPr>
        </p:nvSpPr>
        <p:spPr>
          <a:xfrm>
            <a:off x="836613" y="2011363"/>
            <a:ext cx="10501312" cy="3927475"/>
          </a:xfrm>
        </p:spPr>
        <p:txBody>
          <a:bodyPr/>
          <a:lstStyle/>
          <a:p>
            <a:r>
              <a:rPr lang="en-US" sz="4800" b="1" dirty="0"/>
              <a:t>What is WIC? </a:t>
            </a:r>
          </a:p>
          <a:p>
            <a:r>
              <a:rPr lang="en-US" sz="4800" b="1" dirty="0"/>
              <a:t>What is Summer Lunch or After School Meals?</a:t>
            </a:r>
          </a:p>
          <a:p>
            <a:endParaRPr lang="en-US" dirty="0"/>
          </a:p>
        </p:txBody>
      </p:sp>
    </p:spTree>
    <p:extLst>
      <p:ext uri="{BB962C8B-B14F-4D97-AF65-F5344CB8AC3E}">
        <p14:creationId xmlns:p14="http://schemas.microsoft.com/office/powerpoint/2010/main" val="18665647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84BB4-2415-BBEC-4BEB-9C08D698B1A2}"/>
              </a:ext>
            </a:extLst>
          </p:cNvPr>
          <p:cNvSpPr>
            <a:spLocks noGrp="1"/>
          </p:cNvSpPr>
          <p:nvPr>
            <p:ph type="title"/>
          </p:nvPr>
        </p:nvSpPr>
        <p:spPr>
          <a:xfrm>
            <a:off x="264888" y="150075"/>
            <a:ext cx="7254498" cy="542383"/>
          </a:xfrm>
        </p:spPr>
        <p:txBody>
          <a:bodyPr>
            <a:normAutofit/>
          </a:bodyPr>
          <a:lstStyle/>
          <a:p>
            <a:pPr algn="ctr"/>
            <a:r>
              <a:rPr lang="en-US" sz="2400" b="1" dirty="0"/>
              <a:t>TEFAP &amp; TANF Food Distribution</a:t>
            </a:r>
          </a:p>
        </p:txBody>
      </p:sp>
      <p:sp>
        <p:nvSpPr>
          <p:cNvPr id="5" name="Content Placeholder 3">
            <a:extLst>
              <a:ext uri="{FF2B5EF4-FFF2-40B4-BE49-F238E27FC236}">
                <a16:creationId xmlns:a16="http://schemas.microsoft.com/office/drawing/2014/main" id="{89CEB348-1107-E5CD-5C10-71657B2E6D8F}"/>
              </a:ext>
            </a:extLst>
          </p:cNvPr>
          <p:cNvSpPr>
            <a:spLocks noGrp="1"/>
          </p:cNvSpPr>
          <p:nvPr>
            <p:ph type="body" sz="quarter" idx="13"/>
          </p:nvPr>
        </p:nvSpPr>
        <p:spPr>
          <a:xfrm>
            <a:off x="836613" y="2011363"/>
            <a:ext cx="10501312" cy="3927475"/>
          </a:xfrm>
          <a:prstGeom prst="roundRect">
            <a:avLst/>
          </a:prstGeom>
          <a:ln/>
        </p:spPr>
        <p:style>
          <a:lnRef idx="1">
            <a:schemeClr val="accent4"/>
          </a:lnRef>
          <a:fillRef idx="2">
            <a:schemeClr val="accent4"/>
          </a:fillRef>
          <a:effectRef idx="1">
            <a:schemeClr val="accent4"/>
          </a:effectRef>
          <a:fontRef idx="minor">
            <a:schemeClr val="dk1"/>
          </a:fontRef>
        </p:style>
        <p:txBody>
          <a:bodyPr wrap="squar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marL="0" indent="0" algn="ctr">
              <a:buNone/>
            </a:pPr>
            <a:r>
              <a:rPr lang="en-US" sz="6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Black"/>
                <a:cs typeface="Arial Black"/>
              </a:rPr>
              <a:t>Distribution</a:t>
            </a:r>
          </a:p>
          <a:p>
            <a:pPr marL="0" indent="0" algn="ctr">
              <a:buNone/>
            </a:pPr>
            <a:r>
              <a:rPr lang="en-US" sz="60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Black"/>
                <a:cs typeface="Arial Black"/>
              </a:rPr>
              <a:t>documentation</a:t>
            </a:r>
          </a:p>
        </p:txBody>
      </p:sp>
    </p:spTree>
    <p:extLst>
      <p:ext uri="{BB962C8B-B14F-4D97-AF65-F5344CB8AC3E}">
        <p14:creationId xmlns:p14="http://schemas.microsoft.com/office/powerpoint/2010/main" val="22082114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58471-E2ED-E226-6E6B-684B2912D0F6}"/>
              </a:ext>
            </a:extLst>
          </p:cNvPr>
          <p:cNvSpPr>
            <a:spLocks noGrp="1"/>
          </p:cNvSpPr>
          <p:nvPr>
            <p:ph type="title"/>
          </p:nvPr>
        </p:nvSpPr>
        <p:spPr>
          <a:xfrm>
            <a:off x="264888" y="150075"/>
            <a:ext cx="7316642" cy="631160"/>
          </a:xfrm>
        </p:spPr>
        <p:txBody>
          <a:bodyPr>
            <a:normAutofit/>
          </a:bodyPr>
          <a:lstStyle/>
          <a:p>
            <a:pPr algn="ctr"/>
            <a:r>
              <a:rPr lang="en-US" sz="2400" dirty="0">
                <a:latin typeface="Arial Black" panose="020B0A04020102020204" pitchFamily="34" charset="0"/>
              </a:rPr>
              <a:t>Distribution Documentation</a:t>
            </a:r>
            <a:endParaRPr lang="en-US" sz="2400" dirty="0"/>
          </a:p>
        </p:txBody>
      </p:sp>
      <p:sp>
        <p:nvSpPr>
          <p:cNvPr id="3" name="Text Placeholder 2">
            <a:extLst>
              <a:ext uri="{FF2B5EF4-FFF2-40B4-BE49-F238E27FC236}">
                <a16:creationId xmlns:a16="http://schemas.microsoft.com/office/drawing/2014/main" id="{8BEE1475-320D-54DB-360A-40E7F6D6B1DC}"/>
              </a:ext>
            </a:extLst>
          </p:cNvPr>
          <p:cNvSpPr>
            <a:spLocks noGrp="1"/>
          </p:cNvSpPr>
          <p:nvPr>
            <p:ph type="body" sz="quarter" idx="13"/>
          </p:nvPr>
        </p:nvSpPr>
        <p:spPr/>
        <p:txBody>
          <a:bodyPr/>
          <a:lstStyle/>
          <a:p>
            <a:pPr marL="230188" indent="-230188">
              <a:spcBef>
                <a:spcPts val="0"/>
              </a:spcBef>
              <a:spcAft>
                <a:spcPts val="1200"/>
              </a:spcAft>
              <a:buFont typeface="Arial" panose="020B0604020202020204" pitchFamily="34" charset="0"/>
              <a:buChar char="•"/>
            </a:pPr>
            <a:r>
              <a:rPr lang="en-US" sz="2400" b="1" dirty="0"/>
              <a:t>Signature Sheets</a:t>
            </a:r>
          </a:p>
          <a:p>
            <a:pPr marL="230188" indent="-230188">
              <a:spcBef>
                <a:spcPts val="0"/>
              </a:spcBef>
              <a:spcAft>
                <a:spcPts val="1200"/>
              </a:spcAft>
              <a:buFont typeface="Arial" panose="020B0604020202020204" pitchFamily="34" charset="0"/>
              <a:buChar char="•"/>
            </a:pPr>
            <a:r>
              <a:rPr lang="en-US" sz="2400" b="1" dirty="0"/>
              <a:t>E-Signature</a:t>
            </a:r>
          </a:p>
          <a:p>
            <a:pPr marL="230188" indent="-230188">
              <a:spcBef>
                <a:spcPts val="0"/>
              </a:spcBef>
              <a:spcAft>
                <a:spcPts val="1200"/>
              </a:spcAft>
              <a:buFont typeface="Arial" panose="020B0604020202020204" pitchFamily="34" charset="0"/>
              <a:buChar char="•"/>
            </a:pPr>
            <a:r>
              <a:rPr lang="en-US" sz="2400" b="1" dirty="0"/>
              <a:t>Proxy Forms</a:t>
            </a:r>
          </a:p>
          <a:p>
            <a:pPr marL="230188" indent="-230188">
              <a:spcBef>
                <a:spcPts val="0"/>
              </a:spcBef>
              <a:spcAft>
                <a:spcPts val="1200"/>
              </a:spcAft>
              <a:buFont typeface="Arial" panose="020B0604020202020204" pitchFamily="34" charset="0"/>
              <a:buChar char="•"/>
            </a:pPr>
            <a:r>
              <a:rPr lang="en-US" sz="2400" b="1" dirty="0"/>
              <a:t>Proofread all Signature Sheets and Proxy Forms for accuracy and completeness</a:t>
            </a:r>
          </a:p>
          <a:p>
            <a:pPr marL="230188" indent="-230188">
              <a:spcBef>
                <a:spcPts val="0"/>
              </a:spcBef>
              <a:spcAft>
                <a:spcPts val="1200"/>
              </a:spcAft>
              <a:buFont typeface="Arial" panose="020B0604020202020204" pitchFamily="34" charset="0"/>
              <a:buChar char="•"/>
            </a:pPr>
            <a:r>
              <a:rPr lang="en-US" sz="2400" b="1" dirty="0"/>
              <a:t>Submit the original signature sheet to the food bank monthly</a:t>
            </a:r>
          </a:p>
          <a:p>
            <a:endParaRPr lang="en-US" dirty="0"/>
          </a:p>
        </p:txBody>
      </p:sp>
      <p:pic>
        <p:nvPicPr>
          <p:cNvPr id="5" name="Picture 2" descr="C:\Users\jessica.d.davis\Desktop\FBM black letters logo.png">
            <a:extLst>
              <a:ext uri="{FF2B5EF4-FFF2-40B4-BE49-F238E27FC236}">
                <a16:creationId xmlns:a16="http://schemas.microsoft.com/office/drawing/2014/main" id="{1425F4AB-2AF2-38C5-FA50-8D86EFBD57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9540" y="1452987"/>
            <a:ext cx="3374168" cy="101098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www.foodbankmanager.com/features/features-electronic-signatures/img/sig-pad.jpg">
            <a:extLst>
              <a:ext uri="{FF2B5EF4-FFF2-40B4-BE49-F238E27FC236}">
                <a16:creationId xmlns:a16="http://schemas.microsoft.com/office/drawing/2014/main" id="{AA0AA338-0889-3FA0-54E1-22D7F7610C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92318">
            <a:off x="8528015" y="1444242"/>
            <a:ext cx="1905000" cy="12763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ee the source image">
            <a:extLst>
              <a:ext uri="{FF2B5EF4-FFF2-40B4-BE49-F238E27FC236}">
                <a16:creationId xmlns:a16="http://schemas.microsoft.com/office/drawing/2014/main" id="{275D74FA-43EF-D415-DAD0-A97C6AE290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5544" y="5428436"/>
            <a:ext cx="3908164" cy="11747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6218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29FBE-C1E9-6809-A134-89BF0F3FF140}"/>
              </a:ext>
            </a:extLst>
          </p:cNvPr>
          <p:cNvSpPr>
            <a:spLocks noGrp="1"/>
          </p:cNvSpPr>
          <p:nvPr>
            <p:ph type="title"/>
          </p:nvPr>
        </p:nvSpPr>
        <p:spPr>
          <a:xfrm>
            <a:off x="282642" y="74079"/>
            <a:ext cx="7023679" cy="574513"/>
          </a:xfrm>
        </p:spPr>
        <p:txBody>
          <a:bodyPr>
            <a:normAutofit/>
          </a:bodyPr>
          <a:lstStyle/>
          <a:p>
            <a:pPr algn="ctr"/>
            <a:r>
              <a:rPr lang="en-US" sz="2400" dirty="0">
                <a:latin typeface="Arial Black" panose="020B0A04020102020204" pitchFamily="34" charset="0"/>
              </a:rPr>
              <a:t>Signature Sheets</a:t>
            </a:r>
            <a:endParaRPr lang="en-US" sz="2400" dirty="0"/>
          </a:p>
        </p:txBody>
      </p:sp>
      <p:sp>
        <p:nvSpPr>
          <p:cNvPr id="3" name="Text Placeholder 2">
            <a:extLst>
              <a:ext uri="{FF2B5EF4-FFF2-40B4-BE49-F238E27FC236}">
                <a16:creationId xmlns:a16="http://schemas.microsoft.com/office/drawing/2014/main" id="{BD3EFD7E-1530-7F38-D369-EA66C19B5E72}"/>
              </a:ext>
            </a:extLst>
          </p:cNvPr>
          <p:cNvSpPr>
            <a:spLocks noGrp="1"/>
          </p:cNvSpPr>
          <p:nvPr>
            <p:ph type="body" sz="quarter" idx="13"/>
          </p:nvPr>
        </p:nvSpPr>
        <p:spPr>
          <a:xfrm>
            <a:off x="519523" y="898175"/>
            <a:ext cx="11242316" cy="5598489"/>
          </a:xfrm>
        </p:spPr>
        <p:txBody>
          <a:bodyPr>
            <a:normAutofit lnSpcReduction="10000"/>
          </a:bodyPr>
          <a:lstStyle/>
          <a:p>
            <a:pPr marL="230188" indent="-230188">
              <a:spcBef>
                <a:spcPts val="0"/>
              </a:spcBef>
              <a:buFont typeface="Arial" panose="020B0604020202020204" pitchFamily="34" charset="0"/>
              <a:buChar char="•"/>
            </a:pPr>
            <a:r>
              <a:rPr lang="en-US" sz="2400" b="1" dirty="0"/>
              <a:t>Must be signed prior to distribution or waived</a:t>
            </a:r>
          </a:p>
          <a:p>
            <a:pPr marL="0" indent="0">
              <a:spcBef>
                <a:spcPts val="0"/>
              </a:spcBef>
              <a:buNone/>
            </a:pPr>
            <a:r>
              <a:rPr lang="en-US" sz="2400" b="1" dirty="0"/>
              <a:t>   signature in L2F or SIMC platform</a:t>
            </a:r>
          </a:p>
          <a:p>
            <a:pPr marL="0" indent="0">
              <a:spcBef>
                <a:spcPts val="0"/>
              </a:spcBef>
              <a:buNone/>
            </a:pPr>
            <a:endParaRPr lang="en-US" sz="2400" b="1" dirty="0"/>
          </a:p>
          <a:p>
            <a:pPr marL="230188" indent="-230188">
              <a:spcBef>
                <a:spcPts val="0"/>
              </a:spcBef>
              <a:buFont typeface="Arial" panose="020B0604020202020204" pitchFamily="34" charset="0"/>
              <a:buChar char="•"/>
            </a:pPr>
            <a:r>
              <a:rPr lang="en-US" sz="2400" b="1" dirty="0"/>
              <a:t>Household size</a:t>
            </a:r>
          </a:p>
          <a:p>
            <a:pPr marL="630238" lvl="1" indent="-230188">
              <a:spcBef>
                <a:spcPts val="0"/>
              </a:spcBef>
              <a:buFont typeface="Arial" panose="020B0604020202020204" pitchFamily="34" charset="0"/>
              <a:buChar char="•"/>
            </a:pPr>
            <a:r>
              <a:rPr lang="en-US" sz="2400" b="1" dirty="0"/>
              <a:t>How many living in household?</a:t>
            </a:r>
          </a:p>
          <a:p>
            <a:pPr marL="630238" lvl="1" indent="-230188">
              <a:spcBef>
                <a:spcPts val="0"/>
              </a:spcBef>
              <a:buFont typeface="Arial" panose="020B0604020202020204" pitchFamily="34" charset="0"/>
              <a:buChar char="•"/>
            </a:pPr>
            <a:r>
              <a:rPr lang="en-US" sz="2400" b="1" dirty="0"/>
              <a:t>How many individuals are consuming the</a:t>
            </a:r>
          </a:p>
          <a:p>
            <a:pPr marL="400050" lvl="1" indent="0">
              <a:spcBef>
                <a:spcPts val="0"/>
              </a:spcBef>
              <a:buNone/>
            </a:pPr>
            <a:r>
              <a:rPr lang="en-US" sz="2400" b="1" dirty="0"/>
              <a:t>   TEFAP/TANF food?</a:t>
            </a:r>
          </a:p>
          <a:p>
            <a:pPr marL="400050" lvl="1" indent="0">
              <a:spcBef>
                <a:spcPts val="0"/>
              </a:spcBef>
              <a:buNone/>
            </a:pPr>
            <a:endParaRPr lang="en-US" sz="2400" b="1" dirty="0"/>
          </a:p>
          <a:p>
            <a:pPr marL="230188" indent="-230188">
              <a:spcBef>
                <a:spcPts val="0"/>
              </a:spcBef>
              <a:buFont typeface="Arial" panose="020B0604020202020204" pitchFamily="34" charset="0"/>
              <a:buChar char="•"/>
            </a:pPr>
            <a:r>
              <a:rPr lang="en-US" sz="2400" b="1" dirty="0"/>
              <a:t>Address, City</a:t>
            </a:r>
          </a:p>
          <a:p>
            <a:pPr marL="630238" lvl="1" indent="-230188">
              <a:spcBef>
                <a:spcPts val="0"/>
              </a:spcBef>
              <a:spcAft>
                <a:spcPts val="1200"/>
              </a:spcAft>
              <a:buFont typeface="Arial" panose="020B0604020202020204" pitchFamily="34" charset="0"/>
              <a:buChar char="•"/>
            </a:pPr>
            <a:r>
              <a:rPr lang="en-US" sz="2400" b="1" dirty="0"/>
              <a:t>Can state “none” if recipient is homeless</a:t>
            </a:r>
          </a:p>
          <a:p>
            <a:pPr marL="230188" indent="-230188">
              <a:spcBef>
                <a:spcPts val="0"/>
              </a:spcBef>
              <a:spcAft>
                <a:spcPts val="1200"/>
              </a:spcAft>
              <a:buFont typeface="Arial" panose="020B0604020202020204" pitchFamily="34" charset="0"/>
              <a:buChar char="•"/>
            </a:pPr>
            <a:r>
              <a:rPr lang="en-US" sz="2400" b="1" dirty="0"/>
              <a:t># Children in household 18 years or younger</a:t>
            </a:r>
          </a:p>
          <a:p>
            <a:pPr marL="230188" indent="-230188">
              <a:spcBef>
                <a:spcPts val="0"/>
              </a:spcBef>
              <a:spcAft>
                <a:spcPts val="1200"/>
              </a:spcAft>
              <a:buFont typeface="Arial" panose="020B0604020202020204" pitchFamily="34" charset="0"/>
              <a:buChar char="•"/>
            </a:pPr>
            <a:r>
              <a:rPr lang="en-US" sz="2400" b="1" dirty="0"/>
              <a:t>Do you receive SNAP? (Check yes or no)</a:t>
            </a:r>
          </a:p>
          <a:p>
            <a:pPr marL="230188" indent="-230188">
              <a:spcBef>
                <a:spcPts val="0"/>
              </a:spcBef>
              <a:buFont typeface="Arial" panose="020B0604020202020204" pitchFamily="34" charset="0"/>
              <a:buChar char="•"/>
            </a:pPr>
            <a:r>
              <a:rPr lang="en-US" sz="2400" b="1" dirty="0"/>
              <a:t>Submit all original Signature Sheets and Proxy</a:t>
            </a:r>
          </a:p>
          <a:p>
            <a:pPr marL="0" indent="0">
              <a:spcBef>
                <a:spcPts val="0"/>
              </a:spcBef>
              <a:buNone/>
            </a:pPr>
            <a:r>
              <a:rPr lang="en-US" sz="2400" b="1" dirty="0"/>
              <a:t>   Forms each month to the Food Bank by the</a:t>
            </a:r>
          </a:p>
          <a:p>
            <a:pPr marL="0" indent="0">
              <a:spcBef>
                <a:spcPts val="0"/>
              </a:spcBef>
              <a:buNone/>
            </a:pPr>
            <a:r>
              <a:rPr lang="en-US" sz="2400" b="1" dirty="0"/>
              <a:t>   10</a:t>
            </a:r>
            <a:r>
              <a:rPr lang="en-US" sz="2400" b="1" baseline="30000" dirty="0"/>
              <a:t>th</a:t>
            </a:r>
            <a:r>
              <a:rPr lang="en-US" sz="2400" b="1" dirty="0"/>
              <a:t> of each month, if applicable </a:t>
            </a:r>
          </a:p>
          <a:p>
            <a:pPr marL="0" indent="0">
              <a:buNone/>
            </a:pPr>
            <a:r>
              <a:rPr lang="en-US" b="1" dirty="0"/>
              <a:t>  </a:t>
            </a:r>
          </a:p>
        </p:txBody>
      </p:sp>
      <p:pic>
        <p:nvPicPr>
          <p:cNvPr id="5" name="Picture 3">
            <a:extLst>
              <a:ext uri="{FF2B5EF4-FFF2-40B4-BE49-F238E27FC236}">
                <a16:creationId xmlns:a16="http://schemas.microsoft.com/office/drawing/2014/main" id="{4694C9DE-29B5-78B9-E005-525BF7AF77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680" t="33471" r="20492" b="9804"/>
          <a:stretch/>
        </p:blipFill>
        <p:spPr bwMode="auto">
          <a:xfrm>
            <a:off x="8400566" y="1310816"/>
            <a:ext cx="3458927" cy="5048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16598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D60AA4E-ADC4-CD0D-2DEA-827831EE815B}"/>
              </a:ext>
            </a:extLst>
          </p:cNvPr>
          <p:cNvSpPr>
            <a:spLocks noGrp="1"/>
          </p:cNvSpPr>
          <p:nvPr>
            <p:ph type="body" sz="quarter" idx="13"/>
          </p:nvPr>
        </p:nvSpPr>
        <p:spPr>
          <a:xfrm>
            <a:off x="854074" y="1606100"/>
            <a:ext cx="10819273" cy="5082294"/>
          </a:xfrm>
        </p:spPr>
        <p:txBody>
          <a:bodyPr>
            <a:normAutofit lnSpcReduction="10000"/>
          </a:bodyPr>
          <a:lstStyle/>
          <a:p>
            <a:pPr marL="230188" indent="-230188">
              <a:spcBef>
                <a:spcPts val="0"/>
              </a:spcBef>
              <a:buFont typeface="Arial" panose="020B0604020202020204" pitchFamily="34" charset="0"/>
              <a:buChar char="•"/>
            </a:pPr>
            <a:r>
              <a:rPr lang="en-US" sz="2400" b="1" dirty="0"/>
              <a:t>“Proxy” is the person picking up and</a:t>
            </a:r>
          </a:p>
          <a:p>
            <a:pPr marL="0" indent="0">
              <a:spcBef>
                <a:spcPts val="0"/>
              </a:spcBef>
              <a:buNone/>
            </a:pPr>
            <a:r>
              <a:rPr lang="en-US" sz="2400" b="1" dirty="0"/>
              <a:t>   delivering food for another individual</a:t>
            </a:r>
          </a:p>
          <a:p>
            <a:pPr marL="0" indent="0">
              <a:spcBef>
                <a:spcPts val="0"/>
              </a:spcBef>
              <a:buNone/>
            </a:pPr>
            <a:endParaRPr lang="en-US" sz="2400" b="1" dirty="0"/>
          </a:p>
          <a:p>
            <a:pPr marL="230188" indent="-230188">
              <a:spcBef>
                <a:spcPts val="0"/>
              </a:spcBef>
              <a:buFont typeface="Arial" panose="020B0604020202020204" pitchFamily="34" charset="0"/>
              <a:buChar char="•"/>
            </a:pPr>
            <a:r>
              <a:rPr lang="en-US" sz="2400" b="1" dirty="0"/>
              <a:t>Proxy form is valid indefinitely unless the</a:t>
            </a:r>
          </a:p>
          <a:p>
            <a:pPr marL="0" indent="0">
              <a:spcBef>
                <a:spcPts val="0"/>
              </a:spcBef>
              <a:buNone/>
            </a:pPr>
            <a:r>
              <a:rPr lang="en-US" sz="2400" b="1" dirty="0"/>
              <a:t>   designated proxy individual changes</a:t>
            </a:r>
          </a:p>
          <a:p>
            <a:pPr marL="0" indent="0">
              <a:spcBef>
                <a:spcPts val="0"/>
              </a:spcBef>
              <a:buNone/>
            </a:pPr>
            <a:endParaRPr lang="en-US" sz="2400" b="1" dirty="0"/>
          </a:p>
          <a:p>
            <a:pPr marL="230188" indent="-230188">
              <a:spcBef>
                <a:spcPts val="0"/>
              </a:spcBef>
              <a:buFont typeface="Arial" panose="020B0604020202020204" pitchFamily="34" charset="0"/>
              <a:buChar char="•"/>
            </a:pPr>
            <a:r>
              <a:rPr lang="en-US" sz="2400" b="1" dirty="0"/>
              <a:t>Customer completes, signs &amp; dates</a:t>
            </a:r>
          </a:p>
          <a:p>
            <a:pPr marL="0" indent="0">
              <a:spcBef>
                <a:spcPts val="0"/>
              </a:spcBef>
              <a:buNone/>
            </a:pPr>
            <a:r>
              <a:rPr lang="en-US" sz="2400" b="1" dirty="0"/>
              <a:t>   the Proxy Form</a:t>
            </a:r>
          </a:p>
          <a:p>
            <a:pPr marL="0" indent="0">
              <a:spcBef>
                <a:spcPts val="0"/>
              </a:spcBef>
              <a:buNone/>
            </a:pPr>
            <a:endParaRPr lang="en-US" sz="2400" b="1" dirty="0"/>
          </a:p>
          <a:p>
            <a:pPr marL="230188" indent="-230188">
              <a:spcBef>
                <a:spcPts val="0"/>
              </a:spcBef>
              <a:spcAft>
                <a:spcPts val="1200"/>
              </a:spcAft>
              <a:buFont typeface="Arial" panose="020B0604020202020204" pitchFamily="34" charset="0"/>
              <a:buChar char="•"/>
            </a:pPr>
            <a:r>
              <a:rPr lang="en-US" sz="2400" b="1" dirty="0"/>
              <a:t>Proxy takes the form to the pantry</a:t>
            </a:r>
          </a:p>
          <a:p>
            <a:pPr marL="230188" indent="-230188">
              <a:spcBef>
                <a:spcPts val="0"/>
              </a:spcBef>
              <a:buFont typeface="Arial" panose="020B0604020202020204" pitchFamily="34" charset="0"/>
              <a:buChar char="•"/>
            </a:pPr>
            <a:r>
              <a:rPr lang="en-US" sz="2400" b="1" dirty="0"/>
              <a:t>Proxy signs &amp; dates the form while</a:t>
            </a:r>
          </a:p>
          <a:p>
            <a:pPr marL="0" indent="0">
              <a:spcBef>
                <a:spcPts val="0"/>
              </a:spcBef>
              <a:buNone/>
            </a:pPr>
            <a:r>
              <a:rPr lang="en-US" sz="2400" b="1" dirty="0"/>
              <a:t>   at the pantry</a:t>
            </a:r>
          </a:p>
          <a:p>
            <a:pPr marL="0" indent="0">
              <a:spcBef>
                <a:spcPts val="0"/>
              </a:spcBef>
              <a:buNone/>
            </a:pPr>
            <a:endParaRPr lang="en-US" sz="2400" b="1" dirty="0"/>
          </a:p>
          <a:p>
            <a:pPr marL="230188" indent="-230188">
              <a:spcBef>
                <a:spcPts val="0"/>
              </a:spcBef>
              <a:spcAft>
                <a:spcPts val="1200"/>
              </a:spcAft>
              <a:buFont typeface="Arial" panose="020B0604020202020204" pitchFamily="34" charset="0"/>
              <a:buChar char="•"/>
            </a:pPr>
            <a:r>
              <a:rPr lang="en-US" sz="2400" b="1" dirty="0"/>
              <a:t>Pantry staff sign &amp; date the form</a:t>
            </a:r>
          </a:p>
          <a:p>
            <a:pPr marL="230188" indent="-230188">
              <a:spcBef>
                <a:spcPts val="0"/>
              </a:spcBef>
              <a:buFont typeface="Arial" panose="020B0604020202020204" pitchFamily="34" charset="0"/>
              <a:buChar char="•"/>
            </a:pPr>
            <a:r>
              <a:rPr lang="en-US" sz="2400" b="1" dirty="0"/>
              <a:t>ALL SIGNATURES (3 total) &amp; ALL DATES</a:t>
            </a:r>
          </a:p>
          <a:p>
            <a:pPr marL="0" indent="0">
              <a:spcBef>
                <a:spcPts val="0"/>
              </a:spcBef>
              <a:buNone/>
            </a:pPr>
            <a:r>
              <a:rPr lang="en-US" sz="2400" b="1" dirty="0"/>
              <a:t>   ARE REQUIRED</a:t>
            </a:r>
          </a:p>
        </p:txBody>
      </p:sp>
      <p:sp>
        <p:nvSpPr>
          <p:cNvPr id="4" name="Text Placeholder 3">
            <a:extLst>
              <a:ext uri="{FF2B5EF4-FFF2-40B4-BE49-F238E27FC236}">
                <a16:creationId xmlns:a16="http://schemas.microsoft.com/office/drawing/2014/main" id="{04C9948C-744B-7D43-458F-AE1EB9EF3EEF}"/>
              </a:ext>
            </a:extLst>
          </p:cNvPr>
          <p:cNvSpPr>
            <a:spLocks noGrp="1"/>
          </p:cNvSpPr>
          <p:nvPr>
            <p:ph type="body" sz="quarter" idx="14"/>
          </p:nvPr>
        </p:nvSpPr>
        <p:spPr>
          <a:xfrm>
            <a:off x="845344" y="831831"/>
            <a:ext cx="10501312" cy="462013"/>
          </a:xfrm>
        </p:spPr>
        <p:txBody>
          <a:bodyPr>
            <a:normAutofit lnSpcReduction="10000"/>
          </a:bodyPr>
          <a:lstStyle/>
          <a:p>
            <a:pPr algn="ctr"/>
            <a:r>
              <a:rPr lang="en-US" sz="2800" b="0" dirty="0">
                <a:latin typeface="Arial Black" panose="020B0A04020102020204" pitchFamily="34" charset="0"/>
              </a:rPr>
              <a:t>Proxy Form</a:t>
            </a:r>
            <a:endParaRPr lang="en-US" sz="2800" b="0" dirty="0"/>
          </a:p>
        </p:txBody>
      </p:sp>
      <p:pic>
        <p:nvPicPr>
          <p:cNvPr id="6" name="Picture 3">
            <a:extLst>
              <a:ext uri="{FF2B5EF4-FFF2-40B4-BE49-F238E27FC236}">
                <a16:creationId xmlns:a16="http://schemas.microsoft.com/office/drawing/2014/main" id="{41E42D9F-50A6-4B71-9AB2-73CCE75AE5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683" t="20735" r="19902" b="13183"/>
          <a:stretch/>
        </p:blipFill>
        <p:spPr bwMode="auto">
          <a:xfrm>
            <a:off x="8106038" y="831831"/>
            <a:ext cx="3700473" cy="5650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521074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242FD-FC79-3988-AD73-9D3855A7C1CE}"/>
              </a:ext>
            </a:extLst>
          </p:cNvPr>
          <p:cNvSpPr>
            <a:spLocks noGrp="1"/>
          </p:cNvSpPr>
          <p:nvPr>
            <p:ph type="title"/>
          </p:nvPr>
        </p:nvSpPr>
        <p:spPr>
          <a:xfrm>
            <a:off x="273764" y="0"/>
            <a:ext cx="7121333" cy="569016"/>
          </a:xfrm>
        </p:spPr>
        <p:txBody>
          <a:bodyPr>
            <a:normAutofit/>
          </a:bodyPr>
          <a:lstStyle/>
          <a:p>
            <a:pPr algn="ctr"/>
            <a:r>
              <a:rPr lang="en-US" sz="2400" b="1" dirty="0"/>
              <a:t>TEFAP &amp; TANF Food Distribution</a:t>
            </a:r>
          </a:p>
        </p:txBody>
      </p:sp>
      <p:sp>
        <p:nvSpPr>
          <p:cNvPr id="6" name="Rounded Rectangle 3">
            <a:extLst>
              <a:ext uri="{FF2B5EF4-FFF2-40B4-BE49-F238E27FC236}">
                <a16:creationId xmlns:a16="http://schemas.microsoft.com/office/drawing/2014/main" id="{F1199118-0F12-7C43-4C09-A210EB26B4C3}"/>
              </a:ext>
            </a:extLst>
          </p:cNvPr>
          <p:cNvSpPr>
            <a:spLocks noGrp="1"/>
          </p:cNvSpPr>
          <p:nvPr>
            <p:ph type="body" sz="quarter" idx="13"/>
          </p:nvPr>
        </p:nvSpPr>
        <p:spPr>
          <a:xfrm>
            <a:off x="836613" y="2011363"/>
            <a:ext cx="10501312" cy="3927475"/>
          </a:xfrm>
          <a:prstGeom prst="roundRect">
            <a:avLst/>
          </a:prstGeom>
          <a:ln/>
        </p:spPr>
        <p:style>
          <a:lnRef idx="1">
            <a:schemeClr val="accent5"/>
          </a:lnRef>
          <a:fillRef idx="2">
            <a:schemeClr val="accent5"/>
          </a:fillRef>
          <a:effectRef idx="1">
            <a:schemeClr val="accent5"/>
          </a:effectRef>
          <a:fontRef idx="minor">
            <a:schemeClr val="dk1"/>
          </a:fontRef>
        </p:style>
        <p:txBody>
          <a:bodyPr wrap="none" lIns="91440" tIns="45720" rIns="91440" bIns="45720">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6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Black"/>
                <a:cs typeface="Arial Black"/>
              </a:rPr>
              <a:t>ELIGIBILITY</a:t>
            </a:r>
          </a:p>
          <a:p>
            <a:pPr algn="ctr"/>
            <a:r>
              <a:rPr lang="en-US" sz="6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Arial Black"/>
              </a:rPr>
              <a:t>REQUIREMENTS</a:t>
            </a:r>
            <a:endParaRPr lang="en-US" sz="6600" b="1"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Tree>
    <p:extLst>
      <p:ext uri="{BB962C8B-B14F-4D97-AF65-F5344CB8AC3E}">
        <p14:creationId xmlns:p14="http://schemas.microsoft.com/office/powerpoint/2010/main" val="37939913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6D35FA5-0250-4C8B-8719-58F00111CDDD}"/>
              </a:ext>
            </a:extLst>
          </p:cNvPr>
          <p:cNvSpPr>
            <a:spLocks noGrp="1"/>
          </p:cNvSpPr>
          <p:nvPr>
            <p:ph type="body" sz="quarter" idx="13"/>
          </p:nvPr>
        </p:nvSpPr>
        <p:spPr/>
        <p:txBody>
          <a:bodyPr>
            <a:normAutofit/>
          </a:bodyPr>
          <a:lstStyle/>
          <a:p>
            <a:pPr marL="230188" indent="-230188">
              <a:spcBef>
                <a:spcPts val="0"/>
              </a:spcBef>
              <a:spcAft>
                <a:spcPts val="1200"/>
              </a:spcAft>
              <a:buFont typeface="Arial" panose="020B0604020202020204" pitchFamily="34" charset="0"/>
              <a:buChar char="•"/>
            </a:pPr>
            <a:r>
              <a:rPr lang="en-US" sz="2400" b="1" dirty="0"/>
              <a:t>Customers must not be asked to prove eligibility</a:t>
            </a:r>
          </a:p>
          <a:p>
            <a:pPr marL="230188" indent="-230188">
              <a:spcBef>
                <a:spcPts val="0"/>
              </a:spcBef>
              <a:spcAft>
                <a:spcPts val="1200"/>
              </a:spcAft>
              <a:buFont typeface="Arial" panose="020B0604020202020204" pitchFamily="34" charset="0"/>
              <a:buChar char="•"/>
            </a:pPr>
            <a:r>
              <a:rPr lang="en-US" sz="2400" b="1" dirty="0"/>
              <a:t>Anyone eating at a soup kitchen or shelter is assumed to be eligible for service</a:t>
            </a:r>
          </a:p>
        </p:txBody>
      </p:sp>
      <p:sp>
        <p:nvSpPr>
          <p:cNvPr id="4" name="Text Placeholder 3">
            <a:extLst>
              <a:ext uri="{FF2B5EF4-FFF2-40B4-BE49-F238E27FC236}">
                <a16:creationId xmlns:a16="http://schemas.microsoft.com/office/drawing/2014/main" id="{9CE1EAE8-F66F-FC41-53D9-BC29C3BA5AE7}"/>
              </a:ext>
            </a:extLst>
          </p:cNvPr>
          <p:cNvSpPr>
            <a:spLocks noGrp="1"/>
          </p:cNvSpPr>
          <p:nvPr>
            <p:ph type="body" sz="quarter" idx="14"/>
          </p:nvPr>
        </p:nvSpPr>
        <p:spPr/>
        <p:txBody>
          <a:bodyPr>
            <a:normAutofit lnSpcReduction="10000"/>
          </a:bodyPr>
          <a:lstStyle/>
          <a:p>
            <a:pPr algn="ctr"/>
            <a:r>
              <a:rPr lang="en-US" sz="2800" b="1" dirty="0">
                <a:latin typeface="Arial Black" panose="020B0A04020102020204" pitchFamily="34" charset="0"/>
              </a:rPr>
              <a:t>Eligibility Requirements</a:t>
            </a:r>
            <a:endParaRPr lang="en-US" sz="2800" dirty="0"/>
          </a:p>
        </p:txBody>
      </p:sp>
      <p:pic>
        <p:nvPicPr>
          <p:cNvPr id="5" name="Picture 4" descr="See the source image">
            <a:extLst>
              <a:ext uri="{FF2B5EF4-FFF2-40B4-BE49-F238E27FC236}">
                <a16:creationId xmlns:a16="http://schemas.microsoft.com/office/drawing/2014/main" id="{EB24405C-2EBB-3BC7-7C9D-FB2D8866FB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1786" y="3871251"/>
            <a:ext cx="3390786" cy="22616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 descr="See the source image">
            <a:extLst>
              <a:ext uri="{FF2B5EF4-FFF2-40B4-BE49-F238E27FC236}">
                <a16:creationId xmlns:a16="http://schemas.microsoft.com/office/drawing/2014/main" id="{A48F0DBE-BEEB-1676-53F4-32544FF1FA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84172">
            <a:off x="7256061" y="3447315"/>
            <a:ext cx="3591175" cy="24063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5940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46A504-8DB9-5890-7C72-6D1ED87E2D01}"/>
              </a:ext>
            </a:extLst>
          </p:cNvPr>
          <p:cNvSpPr>
            <a:spLocks noGrp="1"/>
          </p:cNvSpPr>
          <p:nvPr>
            <p:ph type="body" sz="quarter" idx="13"/>
          </p:nvPr>
        </p:nvSpPr>
        <p:spPr>
          <a:xfrm>
            <a:off x="845344" y="1686898"/>
            <a:ext cx="10665772" cy="4876133"/>
          </a:xfrm>
        </p:spPr>
        <p:txBody>
          <a:bodyPr/>
          <a:lstStyle/>
          <a:p>
            <a:pPr marL="230188" indent="-230188">
              <a:spcBef>
                <a:spcPts val="0"/>
              </a:spcBef>
              <a:spcAft>
                <a:spcPts val="1200"/>
              </a:spcAft>
              <a:buFont typeface="Arial" panose="020B0604020202020204" pitchFamily="34" charset="0"/>
              <a:buChar char="•"/>
            </a:pPr>
            <a:r>
              <a:rPr lang="en-US" sz="2400" b="1" dirty="0"/>
              <a:t>Self-attestation/Self-declaration is the accepted means of documenting income eligibility</a:t>
            </a:r>
          </a:p>
          <a:p>
            <a:pPr marL="230188" indent="-230188">
              <a:spcBef>
                <a:spcPts val="0"/>
              </a:spcBef>
              <a:spcAft>
                <a:spcPts val="1200"/>
              </a:spcAft>
              <a:buFont typeface="Arial" panose="020B0604020202020204" pitchFamily="34" charset="0"/>
              <a:buChar char="•"/>
            </a:pPr>
            <a:r>
              <a:rPr lang="en-US" sz="2400" b="1" dirty="0"/>
              <a:t>The term Self Attestation indicates to certify that a document is true, correct or genuine by signing. A self-declaration is a statement made by a person declaring that all the statements of facts, figures and circumstances mentioned in a document is true and correct. Distribution Sites are prohibited from verifying income</a:t>
            </a:r>
          </a:p>
          <a:p>
            <a:pPr marL="230188" indent="-230188">
              <a:spcBef>
                <a:spcPts val="0"/>
              </a:spcBef>
              <a:spcAft>
                <a:spcPts val="1200"/>
              </a:spcAft>
              <a:buFont typeface="Arial" panose="020B0604020202020204" pitchFamily="34" charset="0"/>
              <a:buChar char="•"/>
            </a:pPr>
            <a:r>
              <a:rPr lang="en-US" sz="2400" b="1" dirty="0">
                <a:solidFill>
                  <a:srgbClr val="FF0000"/>
                </a:solidFill>
              </a:rPr>
              <a:t>Distribution Sites are NOT ALLOWED to ask for</a:t>
            </a:r>
          </a:p>
          <a:p>
            <a:pPr marL="0" indent="0">
              <a:spcBef>
                <a:spcPts val="0"/>
              </a:spcBef>
              <a:spcAft>
                <a:spcPts val="1200"/>
              </a:spcAft>
              <a:buNone/>
            </a:pPr>
            <a:r>
              <a:rPr lang="en-US" sz="2400" b="1" dirty="0">
                <a:solidFill>
                  <a:srgbClr val="FF0000"/>
                </a:solidFill>
              </a:rPr>
              <a:t> social security cards, pay stubs or income data </a:t>
            </a:r>
          </a:p>
          <a:p>
            <a:pPr marL="0" indent="0">
              <a:spcBef>
                <a:spcPts val="0"/>
              </a:spcBef>
              <a:spcAft>
                <a:spcPts val="1200"/>
              </a:spcAft>
              <a:buNone/>
            </a:pPr>
            <a:r>
              <a:rPr lang="en-US" sz="2400" b="1" dirty="0">
                <a:solidFill>
                  <a:srgbClr val="FF0000"/>
                </a:solidFill>
              </a:rPr>
              <a:t> for the distribution of TEFAP foods</a:t>
            </a:r>
            <a:r>
              <a:rPr lang="en-US" b="1" dirty="0">
                <a:solidFill>
                  <a:srgbClr val="FF0000"/>
                </a:solidFill>
              </a:rPr>
              <a:t>.</a:t>
            </a:r>
          </a:p>
          <a:p>
            <a:endParaRPr lang="en-US" dirty="0"/>
          </a:p>
        </p:txBody>
      </p:sp>
      <p:sp>
        <p:nvSpPr>
          <p:cNvPr id="6" name="Title 1">
            <a:extLst>
              <a:ext uri="{FF2B5EF4-FFF2-40B4-BE49-F238E27FC236}">
                <a16:creationId xmlns:a16="http://schemas.microsoft.com/office/drawing/2014/main" id="{6FC25075-480F-585B-EDBA-6053E36F15B7}"/>
              </a:ext>
            </a:extLst>
          </p:cNvPr>
          <p:cNvSpPr>
            <a:spLocks noGrp="1"/>
          </p:cNvSpPr>
          <p:nvPr>
            <p:ph type="body" sz="quarter" idx="14"/>
          </p:nvPr>
        </p:nvSpPr>
        <p:spPr>
          <a:xfrm>
            <a:off x="836613" y="905522"/>
            <a:ext cx="10597826" cy="781376"/>
          </a:xfrm>
        </p:spPr>
        <p:txBody>
          <a:bodyPr>
            <a:normAutofit fontScale="97500"/>
          </a:bodyPr>
          <a:lstStyle/>
          <a:p>
            <a:pPr algn="ctr"/>
            <a:r>
              <a:rPr lang="en-US" b="1" dirty="0">
                <a:latin typeface="Arial Black" panose="020B0A04020102020204" pitchFamily="34" charset="0"/>
              </a:rPr>
              <a:t>Proof of Income</a:t>
            </a:r>
            <a:endParaRPr lang="en-US" dirty="0"/>
          </a:p>
        </p:txBody>
      </p:sp>
      <p:pic>
        <p:nvPicPr>
          <p:cNvPr id="7" name="Picture 2" descr="See the source image">
            <a:extLst>
              <a:ext uri="{FF2B5EF4-FFF2-40B4-BE49-F238E27FC236}">
                <a16:creationId xmlns:a16="http://schemas.microsoft.com/office/drawing/2014/main" id="{361C3FFB-9E03-FB73-E9B3-AF2EED2ABD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6180" y="4208567"/>
            <a:ext cx="2483667" cy="2589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09981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37A361-875E-E1BB-FCA9-0EBC0357D621}"/>
              </a:ext>
            </a:extLst>
          </p:cNvPr>
          <p:cNvSpPr>
            <a:spLocks noGrp="1"/>
          </p:cNvSpPr>
          <p:nvPr>
            <p:ph type="body" sz="quarter" idx="13"/>
          </p:nvPr>
        </p:nvSpPr>
        <p:spPr/>
        <p:txBody>
          <a:bodyPr/>
          <a:lstStyle/>
          <a:p>
            <a:pPr marL="230188" indent="-230188">
              <a:spcBef>
                <a:spcPts val="0"/>
              </a:spcBef>
              <a:spcAft>
                <a:spcPts val="1200"/>
              </a:spcAft>
              <a:buFont typeface="Arial" panose="020B0604020202020204" pitchFamily="34" charset="0"/>
              <a:buChar char="•"/>
            </a:pPr>
            <a:r>
              <a:rPr lang="en-US" sz="2400" b="1" dirty="0"/>
              <a:t>Documentation that </a:t>
            </a:r>
            <a:r>
              <a:rPr lang="en-US" sz="2400" b="1" i="1" dirty="0"/>
              <a:t>can</a:t>
            </a:r>
            <a:r>
              <a:rPr lang="en-US" sz="2400" b="1" dirty="0"/>
              <a:t> be verified are:</a:t>
            </a:r>
          </a:p>
          <a:p>
            <a:pPr marL="630238" lvl="1" indent="-230188">
              <a:spcBef>
                <a:spcPts val="0"/>
              </a:spcBef>
              <a:spcAft>
                <a:spcPts val="1200"/>
              </a:spcAft>
              <a:buFont typeface="Arial" panose="020B0604020202020204" pitchFamily="34" charset="0"/>
              <a:buChar char="•"/>
            </a:pPr>
            <a:r>
              <a:rPr lang="en-US" sz="2000" b="1" dirty="0"/>
              <a:t>Driver’s License</a:t>
            </a:r>
          </a:p>
          <a:p>
            <a:pPr marL="630238" lvl="1" indent="-230188">
              <a:spcBef>
                <a:spcPts val="0"/>
              </a:spcBef>
              <a:spcAft>
                <a:spcPts val="1200"/>
              </a:spcAft>
              <a:buFont typeface="Arial" panose="020B0604020202020204" pitchFamily="34" charset="0"/>
              <a:buChar char="•"/>
            </a:pPr>
            <a:r>
              <a:rPr lang="en-US" sz="2000" b="1" dirty="0"/>
              <a:t>State ID Card</a:t>
            </a:r>
          </a:p>
          <a:p>
            <a:pPr marL="630238" lvl="1" indent="-230188">
              <a:spcBef>
                <a:spcPts val="0"/>
              </a:spcBef>
              <a:buFont typeface="Arial" panose="020B0604020202020204" pitchFamily="34" charset="0"/>
              <a:buChar char="•"/>
            </a:pPr>
            <a:r>
              <a:rPr lang="en-US" sz="2000" b="1" dirty="0"/>
              <a:t>Mail such as utility bill or letter from landlord</a:t>
            </a:r>
          </a:p>
          <a:p>
            <a:pPr marL="400050" lvl="1" indent="0">
              <a:spcBef>
                <a:spcPts val="0"/>
              </a:spcBef>
              <a:spcAft>
                <a:spcPts val="1200"/>
              </a:spcAft>
              <a:buNone/>
            </a:pPr>
            <a:endParaRPr lang="en-US" sz="1050" dirty="0"/>
          </a:p>
          <a:p>
            <a:pPr marL="0" indent="0" algn="ctr">
              <a:lnSpc>
                <a:spcPct val="110000"/>
              </a:lnSpc>
              <a:spcBef>
                <a:spcPts val="0"/>
              </a:spcBef>
              <a:buNone/>
            </a:pPr>
            <a:r>
              <a:rPr lang="en-US" sz="2400" b="1" dirty="0">
                <a:solidFill>
                  <a:srgbClr val="FF0000"/>
                </a:solidFill>
              </a:rPr>
              <a:t>If you request an ID from one person then you must request </a:t>
            </a:r>
          </a:p>
          <a:p>
            <a:pPr marL="0" indent="0" algn="ctr">
              <a:lnSpc>
                <a:spcPct val="110000"/>
              </a:lnSpc>
              <a:spcBef>
                <a:spcPts val="0"/>
              </a:spcBef>
              <a:buNone/>
            </a:pPr>
            <a:r>
              <a:rPr lang="en-US" sz="2400" b="1" dirty="0">
                <a:solidFill>
                  <a:srgbClr val="FF0000"/>
                </a:solidFill>
              </a:rPr>
              <a:t>from EVERYONE!</a:t>
            </a:r>
          </a:p>
          <a:p>
            <a:endParaRPr lang="en-US" dirty="0"/>
          </a:p>
        </p:txBody>
      </p:sp>
      <p:sp>
        <p:nvSpPr>
          <p:cNvPr id="4" name="Text Placeholder 3">
            <a:extLst>
              <a:ext uri="{FF2B5EF4-FFF2-40B4-BE49-F238E27FC236}">
                <a16:creationId xmlns:a16="http://schemas.microsoft.com/office/drawing/2014/main" id="{D9904FA2-64B1-F768-115C-30CB8430A8C2}"/>
              </a:ext>
            </a:extLst>
          </p:cNvPr>
          <p:cNvSpPr>
            <a:spLocks noGrp="1"/>
          </p:cNvSpPr>
          <p:nvPr>
            <p:ph type="body" sz="quarter" idx="14"/>
          </p:nvPr>
        </p:nvSpPr>
        <p:spPr/>
        <p:txBody>
          <a:bodyPr>
            <a:normAutofit lnSpcReduction="10000"/>
          </a:bodyPr>
          <a:lstStyle/>
          <a:p>
            <a:pPr algn="ctr"/>
            <a:r>
              <a:rPr lang="en-US" sz="2800" b="1" dirty="0">
                <a:latin typeface="Arial Black" panose="020B0A04020102020204" pitchFamily="34" charset="0"/>
              </a:rPr>
              <a:t>Proof of Identity &amp; Residency</a:t>
            </a:r>
            <a:endParaRPr lang="en-US" sz="2800" dirty="0"/>
          </a:p>
        </p:txBody>
      </p:sp>
      <p:pic>
        <p:nvPicPr>
          <p:cNvPr id="5" name="Picture 4" descr="ids.jpg">
            <a:extLst>
              <a:ext uri="{FF2B5EF4-FFF2-40B4-BE49-F238E27FC236}">
                <a16:creationId xmlns:a16="http://schemas.microsoft.com/office/drawing/2014/main" id="{0595D837-278A-9CE4-B74D-FEA01F72A1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3111" y="4828850"/>
            <a:ext cx="5540381" cy="1873467"/>
          </a:xfrm>
          <a:prstGeom prst="rect">
            <a:avLst/>
          </a:prstGeom>
        </p:spPr>
      </p:pic>
    </p:spTree>
    <p:extLst>
      <p:ext uri="{BB962C8B-B14F-4D97-AF65-F5344CB8AC3E}">
        <p14:creationId xmlns:p14="http://schemas.microsoft.com/office/powerpoint/2010/main" val="311604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3CEC7-DB05-C485-5248-5F054DDB67A1}"/>
              </a:ext>
            </a:extLst>
          </p:cNvPr>
          <p:cNvSpPr txBox="1">
            <a:spLocks/>
          </p:cNvSpPr>
          <p:nvPr/>
        </p:nvSpPr>
        <p:spPr>
          <a:xfrm>
            <a:off x="457200" y="241981"/>
            <a:ext cx="8229600" cy="10504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kern="1200">
                <a:solidFill>
                  <a:schemeClr val="bg1"/>
                </a:solidFill>
                <a:latin typeface="Montserrat" pitchFamily="2" charset="77"/>
                <a:ea typeface="+mj-ea"/>
                <a:cs typeface="+mj-cs"/>
              </a:defRPr>
            </a:lvl1pPr>
          </a:lstStyle>
          <a:p>
            <a:r>
              <a:rPr lang="en-US"/>
              <a:t>Introduction</a:t>
            </a:r>
            <a:endParaRPr lang="en-US" dirty="0"/>
          </a:p>
        </p:txBody>
      </p:sp>
      <p:sp>
        <p:nvSpPr>
          <p:cNvPr id="3" name="Title 1">
            <a:extLst>
              <a:ext uri="{FF2B5EF4-FFF2-40B4-BE49-F238E27FC236}">
                <a16:creationId xmlns:a16="http://schemas.microsoft.com/office/drawing/2014/main" id="{B85624F7-8AB0-91B9-6850-1BC4E9C6FE02}"/>
              </a:ext>
            </a:extLst>
          </p:cNvPr>
          <p:cNvSpPr>
            <a:spLocks noGrp="1"/>
          </p:cNvSpPr>
          <p:nvPr>
            <p:ph type="title"/>
          </p:nvPr>
        </p:nvSpPr>
        <p:spPr>
          <a:xfrm>
            <a:off x="265113" y="150813"/>
            <a:ext cx="7116188" cy="576300"/>
          </a:xfrm>
        </p:spPr>
        <p:txBody>
          <a:bodyPr>
            <a:normAutofit/>
          </a:bodyPr>
          <a:lstStyle/>
          <a:p>
            <a:r>
              <a:rPr lang="en-US" b="1" dirty="0"/>
              <a:t>                                              Introduction  </a:t>
            </a:r>
          </a:p>
        </p:txBody>
      </p:sp>
      <p:sp>
        <p:nvSpPr>
          <p:cNvPr id="5" name="Text Placeholder 4">
            <a:extLst>
              <a:ext uri="{FF2B5EF4-FFF2-40B4-BE49-F238E27FC236}">
                <a16:creationId xmlns:a16="http://schemas.microsoft.com/office/drawing/2014/main" id="{7427BF2C-4914-A86C-8AA0-5682D1FA9E8A}"/>
              </a:ext>
            </a:extLst>
          </p:cNvPr>
          <p:cNvSpPr>
            <a:spLocks noGrp="1"/>
          </p:cNvSpPr>
          <p:nvPr>
            <p:ph type="body" sz="quarter" idx="13"/>
          </p:nvPr>
        </p:nvSpPr>
        <p:spPr>
          <a:xfrm>
            <a:off x="586635" y="923108"/>
            <a:ext cx="10501312" cy="5202269"/>
          </a:xfrm>
        </p:spPr>
        <p:txBody>
          <a:bodyPr>
            <a:normAutofit/>
          </a:bodyPr>
          <a:lstStyle/>
          <a:p>
            <a:r>
              <a:rPr lang="en-US" sz="1600" b="1" dirty="0"/>
              <a:t>Tallett Vanek</a:t>
            </a:r>
          </a:p>
          <a:p>
            <a:r>
              <a:rPr lang="en-US" sz="1600" b="1" dirty="0"/>
              <a:t>Program Manager</a:t>
            </a:r>
          </a:p>
          <a:p>
            <a:pPr marL="0" indent="0">
              <a:buNone/>
            </a:pPr>
            <a:endParaRPr lang="en-US" sz="1600" b="1" dirty="0"/>
          </a:p>
          <a:p>
            <a:r>
              <a:rPr lang="en-US" sz="1600" b="1" dirty="0"/>
              <a:t>Lisa Flynn ( Contractor )</a:t>
            </a:r>
          </a:p>
          <a:p>
            <a:r>
              <a:rPr lang="en-US" sz="1600" b="1" dirty="0"/>
              <a:t>Program Coordinator / Monitor</a:t>
            </a:r>
          </a:p>
          <a:p>
            <a:endParaRPr lang="en-US" sz="1600" b="1" dirty="0"/>
          </a:p>
          <a:p>
            <a:r>
              <a:rPr lang="en-US" sz="1600" b="1" dirty="0"/>
              <a:t>Latanya Alexander</a:t>
            </a:r>
          </a:p>
          <a:p>
            <a:r>
              <a:rPr lang="en-US" sz="1600" b="1" dirty="0"/>
              <a:t>TA Program Coordinator/Monitor</a:t>
            </a:r>
          </a:p>
          <a:p>
            <a:endParaRPr lang="en-US" sz="1600" b="1" dirty="0"/>
          </a:p>
          <a:p>
            <a:r>
              <a:rPr lang="en-US" sz="1600" b="1" dirty="0"/>
              <a:t>Vacant </a:t>
            </a:r>
          </a:p>
          <a:p>
            <a:r>
              <a:rPr lang="en-US" sz="1600" b="1" dirty="0"/>
              <a:t>Pantry Monitor</a:t>
            </a:r>
          </a:p>
          <a:p>
            <a:endParaRPr lang="en-US" sz="1600" b="1" dirty="0"/>
          </a:p>
          <a:p>
            <a:r>
              <a:rPr lang="en-US" sz="1600" b="1" dirty="0"/>
              <a:t>Britney Southard </a:t>
            </a:r>
          </a:p>
          <a:p>
            <a:r>
              <a:rPr lang="en-US" sz="1600" b="1" dirty="0"/>
              <a:t>Office Coordinator</a:t>
            </a:r>
          </a:p>
        </p:txBody>
      </p:sp>
    </p:spTree>
    <p:extLst>
      <p:ext uri="{BB962C8B-B14F-4D97-AF65-F5344CB8AC3E}">
        <p14:creationId xmlns:p14="http://schemas.microsoft.com/office/powerpoint/2010/main" val="29735472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7B0A7F2-31D1-0365-F320-305C2BB426EC}"/>
              </a:ext>
            </a:extLst>
          </p:cNvPr>
          <p:cNvSpPr>
            <a:spLocks noGrp="1"/>
          </p:cNvSpPr>
          <p:nvPr>
            <p:ph type="body" sz="quarter" idx="13"/>
          </p:nvPr>
        </p:nvSpPr>
        <p:spPr/>
        <p:txBody>
          <a:bodyPr/>
          <a:lstStyle/>
          <a:p>
            <a:pPr marL="230188" indent="-230188">
              <a:spcBef>
                <a:spcPts val="0"/>
              </a:spcBef>
              <a:buFont typeface="Arial" panose="020B0604020202020204" pitchFamily="34" charset="0"/>
              <a:buChar char="•"/>
            </a:pPr>
            <a:r>
              <a:rPr lang="en-US" sz="2400" b="1" dirty="0"/>
              <a:t>Self-attestation by homeless recipients</a:t>
            </a:r>
          </a:p>
          <a:p>
            <a:pPr marL="0" indent="0">
              <a:spcBef>
                <a:spcPts val="0"/>
              </a:spcBef>
              <a:buNone/>
            </a:pPr>
            <a:r>
              <a:rPr lang="en-US" sz="2400" b="1" dirty="0"/>
              <a:t>   must be accepted</a:t>
            </a:r>
          </a:p>
          <a:p>
            <a:pPr marL="0" indent="0">
              <a:spcBef>
                <a:spcPts val="0"/>
              </a:spcBef>
              <a:buNone/>
            </a:pPr>
            <a:endParaRPr lang="en-US" sz="2400" b="1" dirty="0"/>
          </a:p>
          <a:p>
            <a:pPr marL="230188" indent="-230188">
              <a:spcBef>
                <a:spcPts val="0"/>
              </a:spcBef>
              <a:buFont typeface="Arial" panose="020B0604020202020204" pitchFamily="34" charset="0"/>
              <a:buChar char="•"/>
            </a:pPr>
            <a:r>
              <a:rPr lang="en-US" sz="2400" b="1" dirty="0"/>
              <a:t>Homeless persons or persons with</a:t>
            </a:r>
          </a:p>
          <a:p>
            <a:pPr marL="0" indent="0">
              <a:spcBef>
                <a:spcPts val="0"/>
              </a:spcBef>
              <a:buNone/>
            </a:pPr>
            <a:r>
              <a:rPr lang="en-US" sz="2400" b="1" dirty="0"/>
              <a:t>   disabilities may lack documentation</a:t>
            </a:r>
          </a:p>
          <a:p>
            <a:pPr marL="0" indent="0">
              <a:spcBef>
                <a:spcPts val="0"/>
              </a:spcBef>
              <a:buNone/>
            </a:pPr>
            <a:r>
              <a:rPr lang="en-US" sz="2400" b="1" dirty="0"/>
              <a:t>   to verify their identity or residence</a:t>
            </a:r>
          </a:p>
          <a:p>
            <a:pPr marL="0" indent="0">
              <a:spcBef>
                <a:spcPts val="0"/>
              </a:spcBef>
              <a:buNone/>
            </a:pPr>
            <a:endParaRPr lang="en-US" sz="2400" b="1" dirty="0"/>
          </a:p>
          <a:p>
            <a:pPr marL="230188" indent="-230188">
              <a:spcBef>
                <a:spcPts val="0"/>
              </a:spcBef>
              <a:buFont typeface="Arial" panose="020B0604020202020204" pitchFamily="34" charset="0"/>
              <a:buChar char="•"/>
            </a:pPr>
            <a:r>
              <a:rPr lang="en-US" sz="2400" b="1" dirty="0"/>
              <a:t>Distribution Site may indicate “NONE” in</a:t>
            </a:r>
          </a:p>
          <a:p>
            <a:pPr marL="0" indent="0">
              <a:spcBef>
                <a:spcPts val="0"/>
              </a:spcBef>
              <a:buNone/>
            </a:pPr>
            <a:r>
              <a:rPr lang="en-US" sz="2400" b="1" dirty="0"/>
              <a:t>   the address section of the Signature</a:t>
            </a:r>
          </a:p>
          <a:p>
            <a:pPr marL="0" indent="0">
              <a:spcBef>
                <a:spcPts val="0"/>
              </a:spcBef>
              <a:buNone/>
            </a:pPr>
            <a:r>
              <a:rPr lang="en-US" sz="2400" b="1" dirty="0"/>
              <a:t>   Sheet/Proxy Form</a:t>
            </a:r>
          </a:p>
          <a:p>
            <a:endParaRPr lang="en-US" dirty="0"/>
          </a:p>
        </p:txBody>
      </p:sp>
      <p:sp>
        <p:nvSpPr>
          <p:cNvPr id="4" name="Text Placeholder 3">
            <a:extLst>
              <a:ext uri="{FF2B5EF4-FFF2-40B4-BE49-F238E27FC236}">
                <a16:creationId xmlns:a16="http://schemas.microsoft.com/office/drawing/2014/main" id="{F15E0C18-A26E-7627-9340-F7ADF9E03B84}"/>
              </a:ext>
            </a:extLst>
          </p:cNvPr>
          <p:cNvSpPr>
            <a:spLocks noGrp="1"/>
          </p:cNvSpPr>
          <p:nvPr>
            <p:ph type="body" sz="quarter" idx="14"/>
          </p:nvPr>
        </p:nvSpPr>
        <p:spPr>
          <a:xfrm>
            <a:off x="836613" y="1119049"/>
            <a:ext cx="10501312" cy="462013"/>
          </a:xfrm>
        </p:spPr>
        <p:txBody>
          <a:bodyPr>
            <a:normAutofit lnSpcReduction="10000"/>
          </a:bodyPr>
          <a:lstStyle/>
          <a:p>
            <a:pPr algn="ctr"/>
            <a:r>
              <a:rPr lang="en-US" sz="2800" b="1" dirty="0">
                <a:latin typeface="Arial Black" panose="020B0A04020102020204" pitchFamily="34" charset="0"/>
              </a:rPr>
              <a:t>Serving Homeless Recipients</a:t>
            </a:r>
            <a:endParaRPr lang="en-US" sz="2800" dirty="0"/>
          </a:p>
        </p:txBody>
      </p:sp>
      <p:pic>
        <p:nvPicPr>
          <p:cNvPr id="5" name="Picture 2" descr="See the source image">
            <a:extLst>
              <a:ext uri="{FF2B5EF4-FFF2-40B4-BE49-F238E27FC236}">
                <a16:creationId xmlns:a16="http://schemas.microsoft.com/office/drawing/2014/main" id="{8C8811EA-5C1F-5844-699D-B9226921A1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8658" y="2011680"/>
            <a:ext cx="3046903" cy="40606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32411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B965F88-49F6-CDD3-B43A-A8AB70C863C6}"/>
              </a:ext>
            </a:extLst>
          </p:cNvPr>
          <p:cNvSpPr>
            <a:spLocks noGrp="1"/>
          </p:cNvSpPr>
          <p:nvPr>
            <p:ph type="body" sz="quarter" idx="13"/>
          </p:nvPr>
        </p:nvSpPr>
        <p:spPr/>
        <p:txBody>
          <a:bodyPr/>
          <a:lstStyle/>
          <a:p>
            <a:pPr>
              <a:buFont typeface="Wingdings" panose="05000000000000000000" pitchFamily="2" charset="2"/>
              <a:buChar char="§"/>
            </a:pPr>
            <a:r>
              <a:rPr lang="en-US" sz="2400" b="1" dirty="0"/>
              <a:t>Temporary Amendments to Documentation and Eligibility</a:t>
            </a:r>
          </a:p>
          <a:p>
            <a:pPr marL="0" indent="0">
              <a:buNone/>
            </a:pPr>
            <a:endParaRPr lang="en-US" sz="2400" b="1" dirty="0"/>
          </a:p>
          <a:p>
            <a:pPr marL="457200" lvl="1" indent="0">
              <a:buNone/>
            </a:pPr>
            <a:r>
              <a:rPr lang="en-US" sz="2000" b="1" dirty="0"/>
              <a:t>Signature requirement suspended</a:t>
            </a:r>
          </a:p>
          <a:p>
            <a:endParaRPr lang="en-US" sz="2400" b="1" dirty="0"/>
          </a:p>
          <a:p>
            <a:pPr marL="457200" lvl="1" indent="0">
              <a:buNone/>
            </a:pPr>
            <a:r>
              <a:rPr lang="en-US" sz="2000" b="1" dirty="0"/>
              <a:t>Income eligibility increase from </a:t>
            </a:r>
            <a:r>
              <a:rPr lang="en-US" sz="2000" b="1" dirty="0">
                <a:highlight>
                  <a:srgbClr val="FFFF00"/>
                </a:highlight>
              </a:rPr>
              <a:t>185% to 300% (waiting on USDA approval). </a:t>
            </a:r>
          </a:p>
          <a:p>
            <a:endParaRPr lang="en-US" sz="2400" b="1" dirty="0"/>
          </a:p>
          <a:p>
            <a:pPr marL="0" indent="0">
              <a:buNone/>
            </a:pPr>
            <a:endParaRPr lang="en-US" dirty="0"/>
          </a:p>
          <a:p>
            <a:pPr lvl="1">
              <a:buFont typeface="Wingdings" panose="05000000000000000000" pitchFamily="2" charset="2"/>
              <a:buChar char="§"/>
            </a:pPr>
            <a:endParaRPr lang="en-US" dirty="0"/>
          </a:p>
          <a:p>
            <a:endParaRPr lang="en-US" dirty="0"/>
          </a:p>
        </p:txBody>
      </p:sp>
      <p:sp>
        <p:nvSpPr>
          <p:cNvPr id="5" name="Title 1">
            <a:extLst>
              <a:ext uri="{FF2B5EF4-FFF2-40B4-BE49-F238E27FC236}">
                <a16:creationId xmlns:a16="http://schemas.microsoft.com/office/drawing/2014/main" id="{58B54837-44EF-15EF-3925-56228F92D44D}"/>
              </a:ext>
            </a:extLst>
          </p:cNvPr>
          <p:cNvSpPr>
            <a:spLocks noGrp="1"/>
          </p:cNvSpPr>
          <p:nvPr>
            <p:ph type="body" sz="quarter" idx="14"/>
          </p:nvPr>
        </p:nvSpPr>
        <p:spPr>
          <a:xfrm>
            <a:off x="836612" y="1092200"/>
            <a:ext cx="10677725" cy="798744"/>
          </a:xfrm>
        </p:spPr>
        <p:txBody>
          <a:bodyPr>
            <a:normAutofit fontScale="97500"/>
          </a:bodyPr>
          <a:lstStyle/>
          <a:p>
            <a:pPr algn="ctr"/>
            <a:r>
              <a:rPr lang="en-US" dirty="0"/>
              <a:t>TEFAP &amp; TANF Food Distribution</a:t>
            </a:r>
          </a:p>
        </p:txBody>
      </p:sp>
    </p:spTree>
    <p:extLst>
      <p:ext uri="{BB962C8B-B14F-4D97-AF65-F5344CB8AC3E}">
        <p14:creationId xmlns:p14="http://schemas.microsoft.com/office/powerpoint/2010/main" val="3853357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8387959-4317-4B37-C021-8F307C1A0CFE}"/>
              </a:ext>
            </a:extLst>
          </p:cNvPr>
          <p:cNvSpPr>
            <a:spLocks noGrp="1"/>
          </p:cNvSpPr>
          <p:nvPr>
            <p:ph type="body" sz="quarter" idx="14"/>
          </p:nvPr>
        </p:nvSpPr>
        <p:spPr>
          <a:xfrm>
            <a:off x="836613" y="1092200"/>
            <a:ext cx="10597826" cy="919163"/>
          </a:xfrm>
        </p:spPr>
        <p:txBody>
          <a:bodyPr>
            <a:normAutofit fontScale="97500"/>
          </a:bodyPr>
          <a:lstStyle/>
          <a:p>
            <a:pPr algn="ctr"/>
            <a:r>
              <a:rPr lang="en-US" sz="2800" dirty="0"/>
              <a:t>TEFAP &amp; TANF Food Distribution</a:t>
            </a:r>
          </a:p>
        </p:txBody>
      </p:sp>
      <p:sp>
        <p:nvSpPr>
          <p:cNvPr id="6" name="Rounded Rectangle 3">
            <a:extLst>
              <a:ext uri="{FF2B5EF4-FFF2-40B4-BE49-F238E27FC236}">
                <a16:creationId xmlns:a16="http://schemas.microsoft.com/office/drawing/2014/main" id="{CFCE9B77-4066-E230-205B-4348B2127B5F}"/>
              </a:ext>
            </a:extLst>
          </p:cNvPr>
          <p:cNvSpPr>
            <a:spLocks noGrp="1"/>
          </p:cNvSpPr>
          <p:nvPr>
            <p:ph type="body" sz="quarter" idx="13"/>
          </p:nvPr>
        </p:nvSpPr>
        <p:spPr>
          <a:xfrm>
            <a:off x="836613" y="2011363"/>
            <a:ext cx="10501312" cy="3927475"/>
          </a:xfrm>
          <a:prstGeom prst="roundRect">
            <a:avLst/>
          </a:prstGeom>
          <a:ln/>
        </p:spPr>
        <p:style>
          <a:lnRef idx="1">
            <a:schemeClr val="accent1"/>
          </a:lnRef>
          <a:fillRef idx="2">
            <a:schemeClr val="accent1"/>
          </a:fillRef>
          <a:effectRef idx="1">
            <a:schemeClr val="accent1"/>
          </a:effectRef>
          <a:fontRef idx="minor">
            <a:schemeClr val="dk1"/>
          </a:fontRef>
        </p:style>
        <p:txBody>
          <a:bodyPr wrap="square" lIns="91440" tIns="45720" rIns="91440" bIns="45720">
            <a:spAutoFit/>
          </a:bodyPr>
          <a:lstStyle/>
          <a:p>
            <a:pPr algn="ctr"/>
            <a:r>
              <a:rPr lang="en-US" sz="8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Black"/>
                <a:cs typeface="Arial Black"/>
              </a:rPr>
              <a:t>FOOD PANTRIES</a:t>
            </a:r>
            <a:endParaRPr lang="en-US" sz="8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Tree>
    <p:extLst>
      <p:ext uri="{BB962C8B-B14F-4D97-AF65-F5344CB8AC3E}">
        <p14:creationId xmlns:p14="http://schemas.microsoft.com/office/powerpoint/2010/main" val="30313519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EBE4E0-63F8-D473-710D-56F1A3E6AA96}"/>
              </a:ext>
            </a:extLst>
          </p:cNvPr>
          <p:cNvSpPr>
            <a:spLocks noGrp="1"/>
          </p:cNvSpPr>
          <p:nvPr>
            <p:ph type="body" sz="quarter" idx="13"/>
          </p:nvPr>
        </p:nvSpPr>
        <p:spPr>
          <a:xfrm>
            <a:off x="738958" y="1692084"/>
            <a:ext cx="10844110" cy="4566673"/>
          </a:xfrm>
        </p:spPr>
        <p:txBody>
          <a:bodyPr/>
          <a:lstStyle/>
          <a:p>
            <a:pPr marL="230188" indent="-230188">
              <a:spcBef>
                <a:spcPts val="0"/>
              </a:spcBef>
              <a:spcAft>
                <a:spcPts val="1200"/>
              </a:spcAft>
              <a:buFont typeface="Arial" panose="020B0604020202020204" pitchFamily="34" charset="0"/>
              <a:buChar char="•"/>
            </a:pPr>
            <a:r>
              <a:rPr lang="en-US" sz="2400" b="1" dirty="0"/>
              <a:t>Open at least 2 hours per week</a:t>
            </a:r>
          </a:p>
          <a:p>
            <a:pPr marL="230188" indent="-230188">
              <a:spcBef>
                <a:spcPts val="0"/>
              </a:spcBef>
              <a:spcAft>
                <a:spcPts val="1200"/>
              </a:spcAft>
              <a:buFont typeface="Arial" panose="020B0604020202020204" pitchFamily="34" charset="0"/>
              <a:buChar char="•"/>
            </a:pPr>
            <a:r>
              <a:rPr lang="en-US" sz="2400" b="1" dirty="0"/>
              <a:t>Must display operating days and times</a:t>
            </a:r>
          </a:p>
          <a:p>
            <a:pPr marL="630238" lvl="1" indent="-230188">
              <a:spcBef>
                <a:spcPts val="0"/>
              </a:spcBef>
              <a:spcAft>
                <a:spcPts val="1200"/>
              </a:spcAft>
              <a:buFont typeface="Arial" panose="020B0604020202020204" pitchFamily="34" charset="0"/>
              <a:buChar char="•"/>
            </a:pPr>
            <a:r>
              <a:rPr lang="en-US" sz="2000" b="1" dirty="0"/>
              <a:t>Must be open during established times</a:t>
            </a:r>
          </a:p>
          <a:p>
            <a:pPr marL="630238" lvl="1" indent="-230188">
              <a:spcBef>
                <a:spcPts val="0"/>
              </a:spcBef>
              <a:spcAft>
                <a:spcPts val="1200"/>
              </a:spcAft>
              <a:buFont typeface="Arial" panose="020B0604020202020204" pitchFamily="34" charset="0"/>
              <a:buChar char="•"/>
            </a:pPr>
            <a:r>
              <a:rPr lang="en-US" sz="2000" b="1" dirty="0"/>
              <a:t>May not require appointments</a:t>
            </a:r>
          </a:p>
          <a:p>
            <a:pPr marL="230188" indent="-230188">
              <a:spcBef>
                <a:spcPts val="0"/>
              </a:spcBef>
              <a:spcAft>
                <a:spcPts val="1200"/>
              </a:spcAft>
              <a:buFont typeface="Arial" panose="020B0604020202020204" pitchFamily="34" charset="0"/>
              <a:buChar char="•"/>
            </a:pPr>
            <a:r>
              <a:rPr lang="en-US" sz="2400" b="1" dirty="0"/>
              <a:t>Eligible customers entitled to service </a:t>
            </a:r>
            <a:r>
              <a:rPr lang="en-US" sz="2400" b="1" i="1" dirty="0"/>
              <a:t>at least</a:t>
            </a:r>
            <a:r>
              <a:rPr lang="en-US" sz="2400" b="1" dirty="0"/>
              <a:t> once every 30 days</a:t>
            </a:r>
          </a:p>
          <a:p>
            <a:pPr marL="230188" indent="-230188">
              <a:spcBef>
                <a:spcPts val="0"/>
              </a:spcBef>
              <a:spcAft>
                <a:spcPts val="1200"/>
              </a:spcAft>
              <a:buFont typeface="Arial" panose="020B0604020202020204" pitchFamily="34" charset="0"/>
              <a:buChar char="•"/>
            </a:pPr>
            <a:r>
              <a:rPr lang="en-US" sz="2400" b="1" dirty="0"/>
              <a:t>May not charge fees or require memberships</a:t>
            </a:r>
          </a:p>
          <a:p>
            <a:pPr marL="230188" indent="-230188">
              <a:spcBef>
                <a:spcPts val="0"/>
              </a:spcBef>
              <a:spcAft>
                <a:spcPts val="1200"/>
              </a:spcAft>
              <a:buFont typeface="Arial" panose="020B0604020202020204" pitchFamily="34" charset="0"/>
              <a:buChar char="•"/>
            </a:pPr>
            <a:r>
              <a:rPr lang="en-US" sz="2400" b="1" dirty="0"/>
              <a:t>Documentation to include signature sheets / proxy forms</a:t>
            </a:r>
          </a:p>
          <a:p>
            <a:pPr marL="230188" indent="-230188">
              <a:spcBef>
                <a:spcPts val="0"/>
              </a:spcBef>
              <a:spcAft>
                <a:spcPts val="1200"/>
              </a:spcAft>
              <a:buFont typeface="Arial" panose="020B0604020202020204" pitchFamily="34" charset="0"/>
              <a:buChar char="•"/>
            </a:pPr>
            <a:r>
              <a:rPr lang="en-US" sz="2400" b="1" dirty="0"/>
              <a:t>Must distribute EFP in combination with other foods distributed</a:t>
            </a:r>
          </a:p>
          <a:p>
            <a:pPr marL="630238" lvl="1" indent="-230188">
              <a:spcBef>
                <a:spcPts val="0"/>
              </a:spcBef>
              <a:spcAft>
                <a:spcPts val="1200"/>
              </a:spcAft>
              <a:buFont typeface="Arial" panose="020B0604020202020204" pitchFamily="34" charset="0"/>
              <a:buChar char="•"/>
            </a:pPr>
            <a:r>
              <a:rPr lang="en-US" sz="2000" b="1" dirty="0"/>
              <a:t>May not be distributed separately</a:t>
            </a:r>
          </a:p>
          <a:p>
            <a:endParaRPr lang="en-US" dirty="0"/>
          </a:p>
        </p:txBody>
      </p:sp>
      <p:sp>
        <p:nvSpPr>
          <p:cNvPr id="4" name="Text Placeholder 3">
            <a:extLst>
              <a:ext uri="{FF2B5EF4-FFF2-40B4-BE49-F238E27FC236}">
                <a16:creationId xmlns:a16="http://schemas.microsoft.com/office/drawing/2014/main" id="{11B4AFF9-1BBA-C40F-DD8F-6CD02F54065E}"/>
              </a:ext>
            </a:extLst>
          </p:cNvPr>
          <p:cNvSpPr>
            <a:spLocks noGrp="1"/>
          </p:cNvSpPr>
          <p:nvPr>
            <p:ph type="body" sz="quarter" idx="14"/>
          </p:nvPr>
        </p:nvSpPr>
        <p:spPr/>
        <p:txBody>
          <a:bodyPr>
            <a:normAutofit lnSpcReduction="10000"/>
          </a:bodyPr>
          <a:lstStyle/>
          <a:p>
            <a:pPr algn="ctr"/>
            <a:r>
              <a:rPr lang="en-US" sz="2800" b="1" dirty="0">
                <a:latin typeface="Arial Black" panose="020B0A04020102020204" pitchFamily="34" charset="0"/>
              </a:rPr>
              <a:t>Food Pantries</a:t>
            </a:r>
            <a:endParaRPr lang="en-US" sz="2800" dirty="0"/>
          </a:p>
        </p:txBody>
      </p:sp>
      <p:pic>
        <p:nvPicPr>
          <p:cNvPr id="5" name="Picture 4" descr="See the source image">
            <a:extLst>
              <a:ext uri="{FF2B5EF4-FFF2-40B4-BE49-F238E27FC236}">
                <a16:creationId xmlns:a16="http://schemas.microsoft.com/office/drawing/2014/main" id="{842AB398-34B1-45FA-E078-DFCB43E8E5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71180">
            <a:off x="9169177" y="1133596"/>
            <a:ext cx="2077871" cy="17298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See the source image">
            <a:extLst>
              <a:ext uri="{FF2B5EF4-FFF2-40B4-BE49-F238E27FC236}">
                <a16:creationId xmlns:a16="http://schemas.microsoft.com/office/drawing/2014/main" id="{BD9E7929-2869-80F6-0E7F-F6DB8ABE53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4321" y="5487279"/>
            <a:ext cx="3478712" cy="10635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32831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127CFA-B475-FAD0-D7D9-C743C89876C1}"/>
              </a:ext>
            </a:extLst>
          </p:cNvPr>
          <p:cNvSpPr>
            <a:spLocks noGrp="1"/>
          </p:cNvSpPr>
          <p:nvPr>
            <p:ph type="body" sz="quarter" idx="14"/>
          </p:nvPr>
        </p:nvSpPr>
        <p:spPr>
          <a:xfrm>
            <a:off x="836612" y="1092416"/>
            <a:ext cx="10784257" cy="789650"/>
          </a:xfrm>
        </p:spPr>
        <p:txBody>
          <a:bodyPr>
            <a:normAutofit/>
          </a:bodyPr>
          <a:lstStyle/>
          <a:p>
            <a:pPr algn="ctr"/>
            <a:r>
              <a:rPr lang="en-US" sz="2800" dirty="0"/>
              <a:t>TEFAP &amp; TANF Food Distribution</a:t>
            </a:r>
          </a:p>
        </p:txBody>
      </p:sp>
      <p:sp>
        <p:nvSpPr>
          <p:cNvPr id="5" name="Rounded Rectangle 3">
            <a:extLst>
              <a:ext uri="{FF2B5EF4-FFF2-40B4-BE49-F238E27FC236}">
                <a16:creationId xmlns:a16="http://schemas.microsoft.com/office/drawing/2014/main" id="{20CB67E7-3341-5FED-E286-61E0BFA89256}"/>
              </a:ext>
            </a:extLst>
          </p:cNvPr>
          <p:cNvSpPr>
            <a:spLocks noGrp="1"/>
          </p:cNvSpPr>
          <p:nvPr>
            <p:ph type="body" sz="quarter" idx="13"/>
          </p:nvPr>
        </p:nvSpPr>
        <p:spPr>
          <a:xfrm>
            <a:off x="836613" y="2011363"/>
            <a:ext cx="10501312" cy="3927475"/>
          </a:xfrm>
          <a:prstGeom prst="roundRect">
            <a:avLst/>
          </a:prstGeom>
          <a:ln/>
        </p:spPr>
        <p:style>
          <a:lnRef idx="1">
            <a:schemeClr val="accent3"/>
          </a:lnRef>
          <a:fillRef idx="2">
            <a:schemeClr val="accent3"/>
          </a:fillRef>
          <a:effectRef idx="1">
            <a:schemeClr val="accent3"/>
          </a:effectRef>
          <a:fontRef idx="minor">
            <a:schemeClr val="dk1"/>
          </a:fontRef>
        </p:style>
        <p:txBody>
          <a:bodyPr wrap="square" lIns="91440" tIns="45720" rIns="91440" bIns="45720">
            <a:spAutoFit/>
          </a:bodyPr>
          <a:lstStyle/>
          <a:p>
            <a:pPr algn="ctr"/>
            <a:r>
              <a:rPr lang="en-US" sz="5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Arial Black"/>
                <a:cs typeface="Arial Black"/>
              </a:rPr>
              <a:t>HOMELESS SHELTERS </a:t>
            </a:r>
            <a:r>
              <a:rPr lang="en-US" sz="5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Arial Black"/>
              </a:rPr>
              <a:t>AND SOUP KITCHENS</a:t>
            </a:r>
            <a:endParaRPr lang="en-US" sz="54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27178118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06B38B5-E0B6-FA5C-D624-85B6E1499B87}"/>
              </a:ext>
            </a:extLst>
          </p:cNvPr>
          <p:cNvSpPr>
            <a:spLocks noGrp="1"/>
          </p:cNvSpPr>
          <p:nvPr>
            <p:ph type="body" sz="quarter" idx="13"/>
          </p:nvPr>
        </p:nvSpPr>
        <p:spPr>
          <a:xfrm>
            <a:off x="854075" y="1539181"/>
            <a:ext cx="11143738" cy="5186084"/>
          </a:xfrm>
        </p:spPr>
        <p:txBody>
          <a:bodyPr>
            <a:normAutofit/>
          </a:bodyPr>
          <a:lstStyle/>
          <a:p>
            <a:pPr marL="230188" indent="-230188">
              <a:spcBef>
                <a:spcPts val="0"/>
              </a:spcBef>
              <a:spcAft>
                <a:spcPts val="1200"/>
              </a:spcAft>
              <a:buFont typeface="Arial" panose="020B0604020202020204" pitchFamily="34" charset="0"/>
              <a:buChar char="•"/>
            </a:pPr>
            <a:r>
              <a:rPr lang="en-US" sz="2400" b="1" dirty="0"/>
              <a:t>Serve meals at least 2 hours per week</a:t>
            </a:r>
          </a:p>
          <a:p>
            <a:pPr marL="230188" indent="-230188">
              <a:spcBef>
                <a:spcPts val="0"/>
              </a:spcBef>
              <a:spcAft>
                <a:spcPts val="1200"/>
              </a:spcAft>
              <a:buFont typeface="Arial" panose="020B0604020202020204" pitchFamily="34" charset="0"/>
              <a:buChar char="•"/>
            </a:pPr>
            <a:r>
              <a:rPr lang="en-US" sz="2400" b="1" dirty="0"/>
              <a:t>Must post meal-service schedule</a:t>
            </a:r>
          </a:p>
          <a:p>
            <a:pPr marL="230188" indent="-230188">
              <a:spcBef>
                <a:spcPts val="0"/>
              </a:spcBef>
              <a:spcAft>
                <a:spcPts val="1200"/>
              </a:spcAft>
              <a:buFont typeface="Arial" panose="020B0604020202020204" pitchFamily="34" charset="0"/>
              <a:buChar char="•"/>
            </a:pPr>
            <a:r>
              <a:rPr lang="en-US" sz="2400" b="1" dirty="0"/>
              <a:t>Must count every meal served</a:t>
            </a:r>
          </a:p>
          <a:p>
            <a:pPr marL="230188" indent="-230188">
              <a:spcBef>
                <a:spcPts val="0"/>
              </a:spcBef>
              <a:spcAft>
                <a:spcPts val="1200"/>
              </a:spcAft>
              <a:buFont typeface="Arial" panose="020B0604020202020204" pitchFamily="34" charset="0"/>
              <a:buChar char="•"/>
            </a:pPr>
            <a:r>
              <a:rPr lang="en-US" sz="2400" b="1" dirty="0"/>
              <a:t>Count additional helpings as individual meals and add to total #</a:t>
            </a:r>
          </a:p>
          <a:p>
            <a:pPr marL="230188" indent="-230188">
              <a:spcBef>
                <a:spcPts val="0"/>
              </a:spcBef>
              <a:spcAft>
                <a:spcPts val="1200"/>
              </a:spcAft>
              <a:buFont typeface="Arial" panose="020B0604020202020204" pitchFamily="34" charset="0"/>
              <a:buChar char="•"/>
            </a:pPr>
            <a:r>
              <a:rPr lang="en-US" sz="2400" b="1" dirty="0"/>
              <a:t>Not reporting all meals served could result in reduction of commodities</a:t>
            </a:r>
          </a:p>
          <a:p>
            <a:pPr marL="230188" indent="-230188">
              <a:spcBef>
                <a:spcPts val="0"/>
              </a:spcBef>
              <a:buFont typeface="Arial" panose="020B0604020202020204" pitchFamily="34" charset="0"/>
              <a:buChar char="•"/>
            </a:pPr>
            <a:r>
              <a:rPr lang="en-US" sz="2400" b="1" dirty="0"/>
              <a:t>Document how total meals were computed each month</a:t>
            </a:r>
          </a:p>
          <a:p>
            <a:pPr marL="630238" lvl="1" indent="-230188">
              <a:spcBef>
                <a:spcPts val="0"/>
              </a:spcBef>
              <a:spcAft>
                <a:spcPts val="1200"/>
              </a:spcAft>
              <a:buFont typeface="Arial" panose="020B0604020202020204" pitchFamily="34" charset="0"/>
              <a:buChar char="•"/>
            </a:pPr>
            <a:r>
              <a:rPr lang="en-US" sz="2000" b="1" dirty="0"/>
              <a:t>i.e., sign-in, plate counting, etc.</a:t>
            </a:r>
          </a:p>
          <a:p>
            <a:pPr marL="230188" indent="-230188">
              <a:spcBef>
                <a:spcPts val="0"/>
              </a:spcBef>
              <a:spcAft>
                <a:spcPts val="1200"/>
              </a:spcAft>
              <a:buFont typeface="Arial" panose="020B0604020202020204" pitchFamily="34" charset="0"/>
              <a:buChar char="•"/>
            </a:pPr>
            <a:r>
              <a:rPr lang="en-US" sz="2400" b="1" dirty="0"/>
              <a:t>Submit monthly reports to Food Bank for total meals served</a:t>
            </a:r>
          </a:p>
          <a:p>
            <a:pPr marL="230188" indent="-230188">
              <a:spcBef>
                <a:spcPts val="0"/>
              </a:spcBef>
              <a:spcAft>
                <a:spcPts val="1200"/>
              </a:spcAft>
              <a:buFont typeface="Arial" panose="020B0604020202020204" pitchFamily="34" charset="0"/>
              <a:buChar char="•"/>
            </a:pPr>
            <a:r>
              <a:rPr lang="en-US" sz="2400" b="1" dirty="0"/>
              <a:t>If Pantry operates as a soup kitchen also make sure the food is properly separated and tracked as two programs</a:t>
            </a:r>
          </a:p>
          <a:p>
            <a:endParaRPr lang="en-US" dirty="0"/>
          </a:p>
        </p:txBody>
      </p:sp>
      <p:sp>
        <p:nvSpPr>
          <p:cNvPr id="4" name="Text Placeholder 3">
            <a:extLst>
              <a:ext uri="{FF2B5EF4-FFF2-40B4-BE49-F238E27FC236}">
                <a16:creationId xmlns:a16="http://schemas.microsoft.com/office/drawing/2014/main" id="{E1F411AF-B7CE-F8A8-896E-2642A7F0C817}"/>
              </a:ext>
            </a:extLst>
          </p:cNvPr>
          <p:cNvSpPr>
            <a:spLocks noGrp="1"/>
          </p:cNvSpPr>
          <p:nvPr>
            <p:ph type="body" sz="quarter" idx="14"/>
          </p:nvPr>
        </p:nvSpPr>
        <p:spPr/>
        <p:txBody>
          <a:bodyPr>
            <a:normAutofit lnSpcReduction="10000"/>
          </a:bodyPr>
          <a:lstStyle/>
          <a:p>
            <a:pPr algn="ctr"/>
            <a:r>
              <a:rPr lang="en-US" sz="2800" b="1" dirty="0">
                <a:latin typeface="Arial Black" panose="020B0A04020102020204" pitchFamily="34" charset="0"/>
              </a:rPr>
              <a:t>Homeless Shelters &amp; Soup Kitchens</a:t>
            </a:r>
            <a:endParaRPr lang="en-US" sz="2800" dirty="0"/>
          </a:p>
        </p:txBody>
      </p:sp>
      <p:pic>
        <p:nvPicPr>
          <p:cNvPr id="5" name="Picture 8" descr="See the source image">
            <a:extLst>
              <a:ext uri="{FF2B5EF4-FFF2-40B4-BE49-F238E27FC236}">
                <a16:creationId xmlns:a16="http://schemas.microsoft.com/office/drawing/2014/main" id="{7EC0A731-FFDE-2445-334D-01CDDDD637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1213" y="1221805"/>
            <a:ext cx="1766656" cy="12699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ee the source image">
            <a:extLst>
              <a:ext uri="{FF2B5EF4-FFF2-40B4-BE49-F238E27FC236}">
                <a16:creationId xmlns:a16="http://schemas.microsoft.com/office/drawing/2014/main" id="{E72250A8-0ED0-123C-0585-BE2DE30FDA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26352">
            <a:off x="10333984" y="3614887"/>
            <a:ext cx="1723367" cy="1339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98040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0D2EB5-7E42-D4C8-A9C4-B236C456094D}"/>
              </a:ext>
            </a:extLst>
          </p:cNvPr>
          <p:cNvSpPr>
            <a:spLocks noGrp="1"/>
          </p:cNvSpPr>
          <p:nvPr>
            <p:ph type="body" sz="quarter" idx="14"/>
          </p:nvPr>
        </p:nvSpPr>
        <p:spPr>
          <a:xfrm>
            <a:off x="836613" y="1092416"/>
            <a:ext cx="10908544" cy="1020469"/>
          </a:xfrm>
        </p:spPr>
        <p:txBody>
          <a:bodyPr>
            <a:normAutofit/>
          </a:bodyPr>
          <a:lstStyle/>
          <a:p>
            <a:pPr algn="ctr"/>
            <a:r>
              <a:rPr lang="en-US" sz="2800" dirty="0"/>
              <a:t>TEFAP &amp; TANF Food Distribution</a:t>
            </a:r>
          </a:p>
        </p:txBody>
      </p:sp>
      <p:sp>
        <p:nvSpPr>
          <p:cNvPr id="5" name="Rounded Rectangle 7">
            <a:extLst>
              <a:ext uri="{FF2B5EF4-FFF2-40B4-BE49-F238E27FC236}">
                <a16:creationId xmlns:a16="http://schemas.microsoft.com/office/drawing/2014/main" id="{DB9349F4-E0A6-8926-4C3B-41B29D02011E}"/>
              </a:ext>
            </a:extLst>
          </p:cNvPr>
          <p:cNvSpPr>
            <a:spLocks noGrp="1"/>
          </p:cNvSpPr>
          <p:nvPr>
            <p:ph type="body" sz="quarter" idx="13"/>
          </p:nvPr>
        </p:nvSpPr>
        <p:spPr>
          <a:xfrm>
            <a:off x="836613" y="2011363"/>
            <a:ext cx="10501312" cy="3927475"/>
          </a:xfrm>
          <a:prstGeom prst="roundRect">
            <a:avLst/>
          </a:prstGeom>
          <a:ln/>
        </p:spPr>
        <p:style>
          <a:lnRef idx="0">
            <a:schemeClr val="accent4"/>
          </a:lnRef>
          <a:fillRef idx="3">
            <a:schemeClr val="accent4"/>
          </a:fillRef>
          <a:effectRef idx="3">
            <a:schemeClr val="accent4"/>
          </a:effectRef>
          <a:fontRef idx="minor">
            <a:schemeClr val="lt1"/>
          </a:fontRef>
        </p:style>
        <p:txBody>
          <a:bodyPr wrap="square" lIns="91440" tIns="45720" rIns="91440" bIns="45720">
            <a:spAutoFit/>
          </a:bodyPr>
          <a:lstStyle/>
          <a:p>
            <a:pPr algn="ctr"/>
            <a:r>
              <a:rPr lang="en-US" sz="6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Black"/>
                <a:cs typeface="Arial Black"/>
              </a:rPr>
              <a:t>REQUIRED POSTERS</a:t>
            </a:r>
            <a:endParaRPr lang="en-US" sz="6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41269089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1D8CC-48EF-FE4B-CE66-0F5C982C3A61}"/>
              </a:ext>
            </a:extLst>
          </p:cNvPr>
          <p:cNvSpPr>
            <a:spLocks noGrp="1"/>
          </p:cNvSpPr>
          <p:nvPr>
            <p:ph type="title"/>
          </p:nvPr>
        </p:nvSpPr>
        <p:spPr>
          <a:xfrm>
            <a:off x="264887" y="150075"/>
            <a:ext cx="7298887" cy="551261"/>
          </a:xfrm>
        </p:spPr>
        <p:txBody>
          <a:bodyPr>
            <a:normAutofit/>
          </a:bodyPr>
          <a:lstStyle/>
          <a:p>
            <a:pPr algn="ctr"/>
            <a:r>
              <a:rPr lang="en-US" sz="2400" b="1" dirty="0"/>
              <a:t>Required Posters</a:t>
            </a:r>
          </a:p>
        </p:txBody>
      </p:sp>
      <p:sp>
        <p:nvSpPr>
          <p:cNvPr id="3" name="Text Placeholder 2">
            <a:extLst>
              <a:ext uri="{FF2B5EF4-FFF2-40B4-BE49-F238E27FC236}">
                <a16:creationId xmlns:a16="http://schemas.microsoft.com/office/drawing/2014/main" id="{43E2BD81-5785-0432-2679-D6D1BC6E4499}"/>
              </a:ext>
            </a:extLst>
          </p:cNvPr>
          <p:cNvSpPr>
            <a:spLocks noGrp="1"/>
          </p:cNvSpPr>
          <p:nvPr>
            <p:ph type="body" sz="quarter" idx="13"/>
          </p:nvPr>
        </p:nvSpPr>
        <p:spPr/>
        <p:txBody>
          <a:bodyPr/>
          <a:lstStyle/>
          <a:p>
            <a:pPr marL="230188" indent="-230188">
              <a:spcBef>
                <a:spcPts val="0"/>
              </a:spcBef>
              <a:buFont typeface="Arial" panose="020B0604020202020204" pitchFamily="34" charset="0"/>
              <a:buChar char="•"/>
            </a:pPr>
            <a:r>
              <a:rPr lang="en-US" sz="2400" b="1" dirty="0"/>
              <a:t>Notifies recipients of days</a:t>
            </a:r>
          </a:p>
          <a:p>
            <a:pPr marL="0" indent="0">
              <a:spcBef>
                <a:spcPts val="0"/>
              </a:spcBef>
              <a:buNone/>
            </a:pPr>
            <a:r>
              <a:rPr lang="en-US" sz="2400" b="1" dirty="0"/>
              <a:t>   &amp; hours of operation</a:t>
            </a:r>
          </a:p>
          <a:p>
            <a:pPr marL="0" indent="0">
              <a:spcBef>
                <a:spcPts val="0"/>
              </a:spcBef>
              <a:buNone/>
            </a:pPr>
            <a:endParaRPr lang="en-US" sz="2400" b="1" dirty="0"/>
          </a:p>
          <a:p>
            <a:pPr marL="230188" indent="-230188">
              <a:spcBef>
                <a:spcPts val="0"/>
              </a:spcBef>
              <a:spcAft>
                <a:spcPts val="1200"/>
              </a:spcAft>
              <a:buFont typeface="Arial" panose="020B0604020202020204" pitchFamily="34" charset="0"/>
              <a:buChar char="•"/>
            </a:pPr>
            <a:r>
              <a:rPr lang="en-US" sz="2400" b="1" dirty="0"/>
              <a:t>Provided by TEFAP</a:t>
            </a:r>
          </a:p>
          <a:p>
            <a:pPr marL="230188" indent="-230188">
              <a:spcBef>
                <a:spcPts val="0"/>
              </a:spcBef>
              <a:buFont typeface="Arial" panose="020B0604020202020204" pitchFamily="34" charset="0"/>
              <a:buChar char="•"/>
            </a:pPr>
            <a:r>
              <a:rPr lang="en-US" sz="2400" b="1" dirty="0"/>
              <a:t>Must be posted where it can</a:t>
            </a:r>
          </a:p>
          <a:p>
            <a:pPr marL="0" indent="0">
              <a:spcBef>
                <a:spcPts val="0"/>
              </a:spcBef>
              <a:buNone/>
            </a:pPr>
            <a:r>
              <a:rPr lang="en-US" sz="2400" b="1" dirty="0"/>
              <a:t>   be easily seen</a:t>
            </a:r>
          </a:p>
          <a:p>
            <a:pPr marL="0" indent="0">
              <a:spcBef>
                <a:spcPts val="0"/>
              </a:spcBef>
              <a:buNone/>
            </a:pPr>
            <a:endParaRPr lang="en-US" sz="2400" b="1" dirty="0"/>
          </a:p>
          <a:p>
            <a:pPr marL="230188" indent="-230188">
              <a:spcBef>
                <a:spcPts val="0"/>
              </a:spcBef>
              <a:buFont typeface="Arial" panose="020B0604020202020204" pitchFamily="34" charset="0"/>
              <a:buChar char="•"/>
            </a:pPr>
            <a:r>
              <a:rPr lang="en-US" sz="2400" b="1" dirty="0"/>
              <a:t>In addition to the posters use</a:t>
            </a:r>
          </a:p>
          <a:p>
            <a:pPr marL="0" indent="0">
              <a:spcBef>
                <a:spcPts val="0"/>
              </a:spcBef>
              <a:buNone/>
            </a:pPr>
            <a:r>
              <a:rPr lang="en-US" sz="2400" b="1" dirty="0"/>
              <a:t>   public outreach to make </a:t>
            </a:r>
          </a:p>
          <a:p>
            <a:pPr marL="0" indent="0">
              <a:spcBef>
                <a:spcPts val="0"/>
              </a:spcBef>
              <a:buNone/>
            </a:pPr>
            <a:r>
              <a:rPr lang="en-US" sz="2400" b="1" dirty="0"/>
              <a:t>   individuals aware of your </a:t>
            </a:r>
          </a:p>
          <a:p>
            <a:pPr marL="0" indent="0">
              <a:spcBef>
                <a:spcPts val="0"/>
              </a:spcBef>
              <a:buNone/>
            </a:pPr>
            <a:r>
              <a:rPr lang="en-US" sz="2400" b="1" dirty="0"/>
              <a:t>   services</a:t>
            </a:r>
          </a:p>
          <a:p>
            <a:endParaRPr lang="en-US" dirty="0"/>
          </a:p>
        </p:txBody>
      </p:sp>
      <p:sp>
        <p:nvSpPr>
          <p:cNvPr id="5" name="Text Placeholder 4">
            <a:extLst>
              <a:ext uri="{FF2B5EF4-FFF2-40B4-BE49-F238E27FC236}">
                <a16:creationId xmlns:a16="http://schemas.microsoft.com/office/drawing/2014/main" id="{D97087C4-4908-1E61-CEF3-FFA7134264F9}"/>
              </a:ext>
            </a:extLst>
          </p:cNvPr>
          <p:cNvSpPr txBox="1">
            <a:spLocks noGrp="1"/>
          </p:cNvSpPr>
          <p:nvPr>
            <p:ph type="body" sz="quarter" idx="14"/>
          </p:nvPr>
        </p:nvSpPr>
        <p:spPr>
          <a:xfrm>
            <a:off x="836613" y="1092200"/>
            <a:ext cx="10501312" cy="461963"/>
          </a:xfrm>
          <a:prstGeom prst="rect">
            <a:avLst/>
          </a:prstGeom>
          <a:noFill/>
        </p:spPr>
        <p:txBody>
          <a:bodyPr wrap="square" rtlCol="0">
            <a:spAutoFit/>
          </a:bodyPr>
          <a:lstStyle/>
          <a:p>
            <a:pPr algn="ctr"/>
            <a:r>
              <a:rPr lang="en-US" sz="3200" b="1" dirty="0">
                <a:latin typeface="Arial Black" panose="020B0A04020102020204" pitchFamily="34" charset="0"/>
              </a:rPr>
              <a:t>Hours of Operation</a:t>
            </a:r>
          </a:p>
        </p:txBody>
      </p:sp>
      <p:pic>
        <p:nvPicPr>
          <p:cNvPr id="6" name="Picture 2" descr="H:\Annual Food Bank TRAINING\Hours of Operation.PNG">
            <a:extLst>
              <a:ext uri="{FF2B5EF4-FFF2-40B4-BE49-F238E27FC236}">
                <a16:creationId xmlns:a16="http://schemas.microsoft.com/office/drawing/2014/main" id="{C8611778-E062-2021-BEC5-8D81BF159E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5942" y="1756094"/>
            <a:ext cx="5323519" cy="4438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1702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B8C8C-517F-CAB5-5F32-73D71E6CD0EF}"/>
              </a:ext>
            </a:extLst>
          </p:cNvPr>
          <p:cNvSpPr>
            <a:spLocks noGrp="1"/>
          </p:cNvSpPr>
          <p:nvPr>
            <p:ph type="title"/>
          </p:nvPr>
        </p:nvSpPr>
        <p:spPr>
          <a:xfrm>
            <a:off x="264887" y="150075"/>
            <a:ext cx="7183477" cy="500568"/>
          </a:xfrm>
        </p:spPr>
        <p:txBody>
          <a:bodyPr>
            <a:normAutofit/>
          </a:bodyPr>
          <a:lstStyle/>
          <a:p>
            <a:pPr algn="ctr"/>
            <a:r>
              <a:rPr lang="en-US" sz="2400" b="1" dirty="0"/>
              <a:t>Required Posters</a:t>
            </a:r>
          </a:p>
        </p:txBody>
      </p:sp>
      <p:sp>
        <p:nvSpPr>
          <p:cNvPr id="5" name="Text Placeholder 4">
            <a:extLst>
              <a:ext uri="{FF2B5EF4-FFF2-40B4-BE49-F238E27FC236}">
                <a16:creationId xmlns:a16="http://schemas.microsoft.com/office/drawing/2014/main" id="{2DA754AF-E832-3D46-D67B-7D4A46F7B2C2}"/>
              </a:ext>
            </a:extLst>
          </p:cNvPr>
          <p:cNvSpPr txBox="1">
            <a:spLocks noGrp="1"/>
          </p:cNvSpPr>
          <p:nvPr>
            <p:ph type="body" sz="quarter" idx="14"/>
          </p:nvPr>
        </p:nvSpPr>
        <p:spPr>
          <a:xfrm>
            <a:off x="836613" y="1092200"/>
            <a:ext cx="10501312" cy="461963"/>
          </a:xfrm>
          <a:prstGeom prst="rect">
            <a:avLst/>
          </a:prstGeom>
          <a:noFill/>
        </p:spPr>
        <p:txBody>
          <a:bodyPr wrap="square" rtlCol="0">
            <a:spAutoFit/>
          </a:bodyPr>
          <a:lstStyle/>
          <a:p>
            <a:pPr algn="ctr"/>
            <a:r>
              <a:rPr lang="en-US" sz="3200" b="1" dirty="0">
                <a:latin typeface="Arial Black" panose="020B0A04020102020204" pitchFamily="34" charset="0"/>
              </a:rPr>
              <a:t>Income Eligibility Guidelines</a:t>
            </a:r>
          </a:p>
        </p:txBody>
      </p:sp>
      <p:sp>
        <p:nvSpPr>
          <p:cNvPr id="6" name="Content Placeholder 5">
            <a:extLst>
              <a:ext uri="{FF2B5EF4-FFF2-40B4-BE49-F238E27FC236}">
                <a16:creationId xmlns:a16="http://schemas.microsoft.com/office/drawing/2014/main" id="{1A34CB74-90BC-471F-8ACA-4477E5BF827B}"/>
              </a:ext>
            </a:extLst>
          </p:cNvPr>
          <p:cNvSpPr>
            <a:spLocks noGrp="1"/>
          </p:cNvSpPr>
          <p:nvPr>
            <p:ph type="body" sz="quarter" idx="13"/>
          </p:nvPr>
        </p:nvSpPr>
        <p:spPr>
          <a:xfrm>
            <a:off x="836613" y="2011363"/>
            <a:ext cx="10501312" cy="3927475"/>
          </a:xfrm>
        </p:spPr>
        <p:txBody>
          <a:bodyPr>
            <a:normAutofit/>
          </a:bodyPr>
          <a:lstStyle/>
          <a:p>
            <a:pPr marL="230188" indent="-230188">
              <a:spcBef>
                <a:spcPts val="0"/>
              </a:spcBef>
              <a:buFont typeface="Arial" panose="020B0604020202020204" pitchFamily="34" charset="0"/>
              <a:buChar char="•"/>
            </a:pPr>
            <a:r>
              <a:rPr lang="en-US" sz="2400" b="1" dirty="0"/>
              <a:t>Lists maximum allowable monthly</a:t>
            </a:r>
          </a:p>
          <a:p>
            <a:pPr marL="0" indent="0">
              <a:spcBef>
                <a:spcPts val="0"/>
              </a:spcBef>
              <a:buNone/>
            </a:pPr>
            <a:r>
              <a:rPr lang="en-US" sz="2400" b="1" dirty="0"/>
              <a:t>   gross income for household sizes</a:t>
            </a:r>
          </a:p>
          <a:p>
            <a:pPr marL="0" indent="0">
              <a:spcBef>
                <a:spcPts val="0"/>
              </a:spcBef>
              <a:buNone/>
            </a:pPr>
            <a:endParaRPr lang="en-US" sz="2400" b="1" dirty="0"/>
          </a:p>
          <a:p>
            <a:pPr marL="230188" indent="-230188">
              <a:spcBef>
                <a:spcPts val="0"/>
              </a:spcBef>
              <a:spcAft>
                <a:spcPts val="1200"/>
              </a:spcAft>
              <a:buFont typeface="Arial" panose="020B0604020202020204" pitchFamily="34" charset="0"/>
              <a:buChar char="•"/>
            </a:pPr>
            <a:r>
              <a:rPr lang="en-US" sz="2400" b="1" dirty="0"/>
              <a:t>Updated annually </a:t>
            </a:r>
          </a:p>
          <a:p>
            <a:pPr marL="230188" indent="-230188">
              <a:spcBef>
                <a:spcPts val="0"/>
              </a:spcBef>
              <a:spcAft>
                <a:spcPts val="1200"/>
              </a:spcAft>
              <a:buFont typeface="Arial" panose="020B0604020202020204" pitchFamily="34" charset="0"/>
              <a:buChar char="•"/>
            </a:pPr>
            <a:r>
              <a:rPr lang="en-US" sz="2400" b="1" dirty="0"/>
              <a:t>Provided by TEFAP/USDA</a:t>
            </a:r>
          </a:p>
          <a:p>
            <a:pPr marL="0" indent="0">
              <a:spcBef>
                <a:spcPts val="0"/>
              </a:spcBef>
              <a:buNone/>
            </a:pPr>
            <a:r>
              <a:rPr lang="en-US" sz="2400" b="1" dirty="0"/>
              <a:t>   Illinois is currently waiting on approval </a:t>
            </a:r>
          </a:p>
          <a:p>
            <a:pPr marL="0" indent="0">
              <a:spcBef>
                <a:spcPts val="0"/>
              </a:spcBef>
              <a:buNone/>
            </a:pPr>
            <a:r>
              <a:rPr lang="en-US" sz="2400" b="1" dirty="0"/>
              <a:t>   for TEFAP eligibility percentage. </a:t>
            </a:r>
          </a:p>
        </p:txBody>
      </p:sp>
      <p:pic>
        <p:nvPicPr>
          <p:cNvPr id="7" name="Picture 2">
            <a:extLst>
              <a:ext uri="{FF2B5EF4-FFF2-40B4-BE49-F238E27FC236}">
                <a16:creationId xmlns:a16="http://schemas.microsoft.com/office/drawing/2014/main" id="{49BD3CBB-5511-00AA-2ABC-7D9F871D4E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487" t="16815" r="69294" b="9564"/>
          <a:stretch/>
        </p:blipFill>
        <p:spPr bwMode="auto">
          <a:xfrm>
            <a:off x="7692549" y="1719693"/>
            <a:ext cx="3946075" cy="50377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685892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0F5F7-3E78-9C6B-654B-BFDBAE179FA3}"/>
              </a:ext>
            </a:extLst>
          </p:cNvPr>
          <p:cNvSpPr>
            <a:spLocks noGrp="1"/>
          </p:cNvSpPr>
          <p:nvPr>
            <p:ph type="title"/>
          </p:nvPr>
        </p:nvSpPr>
        <p:spPr>
          <a:xfrm>
            <a:off x="264887" y="72655"/>
            <a:ext cx="7396541" cy="769087"/>
          </a:xfrm>
        </p:spPr>
        <p:txBody>
          <a:bodyPr>
            <a:normAutofit/>
          </a:bodyPr>
          <a:lstStyle/>
          <a:p>
            <a:pPr algn="ctr"/>
            <a:r>
              <a:rPr lang="en-US" sz="2400" b="1" dirty="0"/>
              <a:t>Required Posters</a:t>
            </a:r>
          </a:p>
        </p:txBody>
      </p:sp>
      <p:sp>
        <p:nvSpPr>
          <p:cNvPr id="3" name="Text Placeholder 2">
            <a:extLst>
              <a:ext uri="{FF2B5EF4-FFF2-40B4-BE49-F238E27FC236}">
                <a16:creationId xmlns:a16="http://schemas.microsoft.com/office/drawing/2014/main" id="{FA12DCDE-1058-22AC-316E-04E0C3BE9004}"/>
              </a:ext>
            </a:extLst>
          </p:cNvPr>
          <p:cNvSpPr>
            <a:spLocks noGrp="1"/>
          </p:cNvSpPr>
          <p:nvPr>
            <p:ph type="body" sz="quarter" idx="13"/>
          </p:nvPr>
        </p:nvSpPr>
        <p:spPr/>
        <p:txBody>
          <a:bodyPr/>
          <a:lstStyle/>
          <a:p>
            <a:pPr marL="230188" indent="-230188">
              <a:spcBef>
                <a:spcPts val="0"/>
              </a:spcBef>
              <a:buFont typeface="Arial" panose="020B0604020202020204" pitchFamily="34" charset="0"/>
              <a:buChar char="•"/>
            </a:pPr>
            <a:r>
              <a:rPr lang="en-US" sz="2400" b="1" dirty="0"/>
              <a:t>Instructs the customer on what</a:t>
            </a:r>
          </a:p>
          <a:p>
            <a:pPr marL="0" indent="0">
              <a:spcBef>
                <a:spcPts val="0"/>
              </a:spcBef>
              <a:buNone/>
            </a:pPr>
            <a:r>
              <a:rPr lang="en-US" sz="2400" b="1" dirty="0"/>
              <a:t>   action to take in case of discrimination</a:t>
            </a:r>
          </a:p>
          <a:p>
            <a:pPr marL="0" indent="0">
              <a:spcBef>
                <a:spcPts val="0"/>
              </a:spcBef>
              <a:buNone/>
            </a:pPr>
            <a:r>
              <a:rPr lang="en-US" sz="2400" b="1" dirty="0"/>
              <a:t>   or Civil Rights violation</a:t>
            </a:r>
          </a:p>
          <a:p>
            <a:pPr marL="0" indent="0">
              <a:spcBef>
                <a:spcPts val="0"/>
              </a:spcBef>
              <a:buNone/>
            </a:pPr>
            <a:r>
              <a:rPr lang="en-US" sz="2400" b="1" dirty="0"/>
              <a:t> </a:t>
            </a:r>
          </a:p>
          <a:p>
            <a:pPr marL="230188" indent="-230188">
              <a:spcBef>
                <a:spcPts val="0"/>
              </a:spcBef>
              <a:spcAft>
                <a:spcPts val="1200"/>
              </a:spcAft>
              <a:buFont typeface="Arial" panose="020B0604020202020204" pitchFamily="34" charset="0"/>
              <a:buChar char="•"/>
            </a:pPr>
            <a:r>
              <a:rPr lang="en-US" sz="2400" b="1" dirty="0"/>
              <a:t>Provided by TEFAP/USDA</a:t>
            </a:r>
          </a:p>
          <a:p>
            <a:endParaRPr lang="en-US" dirty="0"/>
          </a:p>
        </p:txBody>
      </p:sp>
      <p:sp>
        <p:nvSpPr>
          <p:cNvPr id="5" name="Text Placeholder 4">
            <a:extLst>
              <a:ext uri="{FF2B5EF4-FFF2-40B4-BE49-F238E27FC236}">
                <a16:creationId xmlns:a16="http://schemas.microsoft.com/office/drawing/2014/main" id="{E816BF32-DA5E-DBE7-8E82-7AF387CD2672}"/>
              </a:ext>
            </a:extLst>
          </p:cNvPr>
          <p:cNvSpPr txBox="1">
            <a:spLocks noGrp="1"/>
          </p:cNvSpPr>
          <p:nvPr>
            <p:ph type="body" sz="quarter" idx="14"/>
          </p:nvPr>
        </p:nvSpPr>
        <p:spPr>
          <a:xfrm>
            <a:off x="836613" y="1092200"/>
            <a:ext cx="10501312" cy="461963"/>
          </a:xfrm>
          <a:prstGeom prst="rect">
            <a:avLst/>
          </a:prstGeom>
          <a:noFill/>
        </p:spPr>
        <p:txBody>
          <a:bodyPr wrap="square" rtlCol="0">
            <a:spAutoFit/>
          </a:bodyPr>
          <a:lstStyle/>
          <a:p>
            <a:pPr algn="ctr"/>
            <a:r>
              <a:rPr lang="en-US" sz="3200" b="1" dirty="0">
                <a:latin typeface="Arial Black" panose="020B0A04020102020204" pitchFamily="34" charset="0"/>
              </a:rPr>
              <a:t>“And Justice For All”</a:t>
            </a:r>
          </a:p>
        </p:txBody>
      </p:sp>
      <p:pic>
        <p:nvPicPr>
          <p:cNvPr id="6" name="Picture 5">
            <a:extLst>
              <a:ext uri="{FF2B5EF4-FFF2-40B4-BE49-F238E27FC236}">
                <a16:creationId xmlns:a16="http://schemas.microsoft.com/office/drawing/2014/main" id="{382FBF1A-BA99-7447-34FA-E628128E8480}"/>
              </a:ext>
            </a:extLst>
          </p:cNvPr>
          <p:cNvPicPr>
            <a:picLocks noChangeAspect="1"/>
          </p:cNvPicPr>
          <p:nvPr/>
        </p:nvPicPr>
        <p:blipFill>
          <a:blip r:embed="rId2"/>
          <a:stretch>
            <a:fillRect/>
          </a:stretch>
        </p:blipFill>
        <p:spPr>
          <a:xfrm>
            <a:off x="7847347" y="1683206"/>
            <a:ext cx="3880055" cy="4965842"/>
          </a:xfrm>
          <a:prstGeom prst="rect">
            <a:avLst/>
          </a:prstGeom>
        </p:spPr>
      </p:pic>
    </p:spTree>
    <p:extLst>
      <p:ext uri="{BB962C8B-B14F-4D97-AF65-F5344CB8AC3E}">
        <p14:creationId xmlns:p14="http://schemas.microsoft.com/office/powerpoint/2010/main" val="4051468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9393B3F-A2EA-0E08-2897-8E4005481A45}"/>
              </a:ext>
            </a:extLst>
          </p:cNvPr>
          <p:cNvSpPr>
            <a:spLocks noGrp="1"/>
          </p:cNvSpPr>
          <p:nvPr>
            <p:ph type="title"/>
          </p:nvPr>
        </p:nvSpPr>
        <p:spPr>
          <a:xfrm>
            <a:off x="232228" y="127142"/>
            <a:ext cx="9341429" cy="712198"/>
          </a:xfrm>
        </p:spPr>
        <p:txBody>
          <a:bodyPr>
            <a:noAutofit/>
          </a:bodyPr>
          <a:lstStyle/>
          <a:p>
            <a:pPr algn="ctr"/>
            <a:r>
              <a:rPr lang="en-US" dirty="0"/>
              <a:t>       </a:t>
            </a:r>
            <a:r>
              <a:rPr lang="en-US" sz="2400" b="1" dirty="0"/>
              <a:t>USDA Civil Rights &amp; Non-Discrimination Training</a:t>
            </a:r>
            <a:endParaRPr lang="en-US" b="1" dirty="0"/>
          </a:p>
        </p:txBody>
      </p:sp>
      <p:sp>
        <p:nvSpPr>
          <p:cNvPr id="9" name="Text Placeholder 8">
            <a:extLst>
              <a:ext uri="{FF2B5EF4-FFF2-40B4-BE49-F238E27FC236}">
                <a16:creationId xmlns:a16="http://schemas.microsoft.com/office/drawing/2014/main" id="{CE36D04E-7439-3707-A9C6-6DEDD8EB8B42}"/>
              </a:ext>
            </a:extLst>
          </p:cNvPr>
          <p:cNvSpPr txBox="1">
            <a:spLocks noGrp="1"/>
          </p:cNvSpPr>
          <p:nvPr>
            <p:ph type="body" sz="quarter" idx="13"/>
          </p:nvPr>
        </p:nvSpPr>
        <p:spPr>
          <a:xfrm>
            <a:off x="18078" y="2048234"/>
            <a:ext cx="10501312" cy="2305246"/>
          </a:xfrm>
          <a:prstGeom prst="rect">
            <a:avLst/>
          </a:prstGeom>
          <a:noFill/>
        </p:spPr>
        <p:txBody>
          <a:bodyPr wrap="square" rtlCol="0">
            <a:spAutoFit/>
          </a:bodyPr>
          <a:lstStyle/>
          <a:p>
            <a:pPr marL="0" indent="0">
              <a:buNone/>
            </a:pPr>
            <a:r>
              <a:rPr lang="en-US" sz="2400" b="1" dirty="0">
                <a:solidFill>
                  <a:srgbClr val="13253C"/>
                </a:solidFill>
                <a:latin typeface="Helvetica Condensed"/>
              </a:rPr>
              <a:t>To convey policy and provide guidance to ensure compliance and prohibit discrimination</a:t>
            </a:r>
          </a:p>
          <a:p>
            <a:pPr marL="0" indent="0">
              <a:buNone/>
            </a:pPr>
            <a:endParaRPr lang="en-US" sz="2400" b="1" dirty="0">
              <a:solidFill>
                <a:srgbClr val="13253C"/>
              </a:solidFill>
              <a:latin typeface="Helvetica Condensed"/>
            </a:endParaRPr>
          </a:p>
          <a:p>
            <a:pPr marL="0" indent="0">
              <a:buNone/>
            </a:pPr>
            <a:r>
              <a:rPr lang="en-US" sz="2000" b="1" dirty="0">
                <a:solidFill>
                  <a:srgbClr val="13253C"/>
                </a:solidFill>
                <a:latin typeface="Helvetica Condensed"/>
              </a:rPr>
              <a:t>The following training material is derived from:</a:t>
            </a:r>
          </a:p>
          <a:p>
            <a:pPr marL="800100" lvl="1" indent="-342900">
              <a:buFont typeface="Arial" panose="020B0604020202020204" pitchFamily="34" charset="0"/>
              <a:buChar char="•"/>
            </a:pPr>
            <a:r>
              <a:rPr lang="en-US" sz="2000" b="1" dirty="0">
                <a:solidFill>
                  <a:srgbClr val="13253C"/>
                </a:solidFill>
                <a:latin typeface="Helvetica Condensed"/>
              </a:rPr>
              <a:t>Code of Federal Regulations Parts 210 and 24</a:t>
            </a:r>
          </a:p>
          <a:p>
            <a:pPr marL="800100" lvl="1" indent="-342900">
              <a:buFont typeface="Arial" panose="020B0604020202020204" pitchFamily="34" charset="0"/>
              <a:buChar char="•"/>
            </a:pPr>
            <a:r>
              <a:rPr lang="en-US" sz="2000" b="1" dirty="0">
                <a:solidFill>
                  <a:srgbClr val="13253C"/>
                </a:solidFill>
                <a:latin typeface="Helvetica Condensed"/>
              </a:rPr>
              <a:t>USDA’s Food and Nutrition Service Instruction 113-1</a:t>
            </a:r>
          </a:p>
        </p:txBody>
      </p:sp>
      <p:sp>
        <p:nvSpPr>
          <p:cNvPr id="4" name="Text Placeholder 3">
            <a:extLst>
              <a:ext uri="{FF2B5EF4-FFF2-40B4-BE49-F238E27FC236}">
                <a16:creationId xmlns:a16="http://schemas.microsoft.com/office/drawing/2014/main" id="{1F493574-A9BF-876C-5B66-55E4AE08E62F}"/>
              </a:ext>
            </a:extLst>
          </p:cNvPr>
          <p:cNvSpPr>
            <a:spLocks noGrp="1"/>
          </p:cNvSpPr>
          <p:nvPr>
            <p:ph type="body" sz="quarter" idx="14"/>
          </p:nvPr>
        </p:nvSpPr>
        <p:spPr/>
        <p:txBody>
          <a:bodyPr/>
          <a:lstStyle/>
          <a:p>
            <a:endParaRPr lang="en-US" dirty="0"/>
          </a:p>
        </p:txBody>
      </p:sp>
      <p:sp>
        <p:nvSpPr>
          <p:cNvPr id="10" name="Rounded Rectangle 3">
            <a:extLst>
              <a:ext uri="{FF2B5EF4-FFF2-40B4-BE49-F238E27FC236}">
                <a16:creationId xmlns:a16="http://schemas.microsoft.com/office/drawing/2014/main" id="{F4E3D75E-21C1-34B5-2851-2AE8E3EB0DD0}"/>
              </a:ext>
            </a:extLst>
          </p:cNvPr>
          <p:cNvSpPr/>
          <p:nvPr/>
        </p:nvSpPr>
        <p:spPr>
          <a:xfrm>
            <a:off x="431674" y="999703"/>
            <a:ext cx="7209692" cy="715089"/>
          </a:xfrm>
          <a:prstGeom prst="roundRect">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wrap="square" lIns="91440" tIns="45720" rIns="91440" bIns="45720">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w="31550" cmpd="sng">
                  <a:gradFill>
                    <a:gsLst>
                      <a:gs pos="70000">
                        <a:srgbClr val="F79646">
                          <a:shade val="50000"/>
                          <a:satMod val="190000"/>
                        </a:srgbClr>
                      </a:gs>
                      <a:gs pos="0">
                        <a:srgbClr val="F79646">
                          <a:tint val="77000"/>
                          <a:satMod val="180000"/>
                        </a:srgbClr>
                      </a:gs>
                    </a:gsLst>
                    <a:lin ang="5400000"/>
                  </a:gradFill>
                  <a:prstDash val="solid"/>
                </a:ln>
                <a:solidFill>
                  <a:srgbClr val="F79646">
                    <a:tint val="15000"/>
                    <a:satMod val="200000"/>
                  </a:srgbClr>
                </a:solidFill>
                <a:effectLst>
                  <a:outerShdw blurRad="50800" dist="40000" dir="5400000" algn="tl" rotWithShape="0">
                    <a:srgbClr val="000000">
                      <a:shade val="5000"/>
                      <a:satMod val="120000"/>
                      <a:alpha val="33000"/>
                    </a:srgbClr>
                  </a:outerShdw>
                </a:effectLst>
                <a:uLnTx/>
                <a:uFillTx/>
                <a:latin typeface="Arial Black"/>
                <a:ea typeface="+mn-ea"/>
                <a:cs typeface="+mn-cs"/>
              </a:rPr>
              <a:t>   Purpose   </a:t>
            </a:r>
            <a:endParaRPr kumimoji="0" lang="en-US" sz="3600" b="1" i="0" u="none" strike="noStrike" kern="0" cap="none" spc="0" normalizeH="0" baseline="0" noProof="0" dirty="0">
              <a:ln w="31550" cmpd="sng">
                <a:gradFill>
                  <a:gsLst>
                    <a:gs pos="70000">
                      <a:srgbClr val="F79646">
                        <a:shade val="50000"/>
                        <a:satMod val="190000"/>
                      </a:srgbClr>
                    </a:gs>
                    <a:gs pos="0">
                      <a:srgbClr val="F79646">
                        <a:tint val="77000"/>
                        <a:satMod val="180000"/>
                      </a:srgbClr>
                    </a:gs>
                  </a:gsLst>
                  <a:lin ang="5400000"/>
                </a:gradFill>
                <a:prstDash val="solid"/>
              </a:ln>
              <a:solidFill>
                <a:srgbClr val="F79646">
                  <a:tint val="15000"/>
                  <a:satMod val="200000"/>
                </a:srgbClr>
              </a:solidFill>
              <a:effectLst>
                <a:outerShdw blurRad="50800" dist="40000" dir="5400000" algn="tl" rotWithShape="0">
                  <a:srgbClr val="000000">
                    <a:shade val="5000"/>
                    <a:satMod val="120000"/>
                    <a:alpha val="33000"/>
                  </a:srgbClr>
                </a:outerShdw>
              </a:effectLst>
              <a:uLnTx/>
              <a:uFillTx/>
              <a:latin typeface="Calibri"/>
              <a:ea typeface="+mn-ea"/>
              <a:cs typeface="+mn-cs"/>
            </a:endParaRPr>
          </a:p>
        </p:txBody>
      </p:sp>
    </p:spTree>
    <p:extLst>
      <p:ext uri="{BB962C8B-B14F-4D97-AF65-F5344CB8AC3E}">
        <p14:creationId xmlns:p14="http://schemas.microsoft.com/office/powerpoint/2010/main" val="41322293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E6488-2B57-1924-F932-D0D208BB1EC0}"/>
              </a:ext>
            </a:extLst>
          </p:cNvPr>
          <p:cNvSpPr>
            <a:spLocks noGrp="1"/>
          </p:cNvSpPr>
          <p:nvPr>
            <p:ph type="title"/>
          </p:nvPr>
        </p:nvSpPr>
        <p:spPr>
          <a:xfrm>
            <a:off x="264887" y="150075"/>
            <a:ext cx="7068067" cy="484608"/>
          </a:xfrm>
        </p:spPr>
        <p:txBody>
          <a:bodyPr>
            <a:normAutofit/>
          </a:bodyPr>
          <a:lstStyle/>
          <a:p>
            <a:pPr algn="ctr"/>
            <a:r>
              <a:rPr lang="en-US" sz="2400" b="1" dirty="0"/>
              <a:t>Required Posters</a:t>
            </a:r>
          </a:p>
        </p:txBody>
      </p:sp>
      <p:sp>
        <p:nvSpPr>
          <p:cNvPr id="3" name="Text Placeholder 2">
            <a:extLst>
              <a:ext uri="{FF2B5EF4-FFF2-40B4-BE49-F238E27FC236}">
                <a16:creationId xmlns:a16="http://schemas.microsoft.com/office/drawing/2014/main" id="{8B788799-130F-C2C5-399F-D67658EC4DAC}"/>
              </a:ext>
            </a:extLst>
          </p:cNvPr>
          <p:cNvSpPr>
            <a:spLocks noGrp="1"/>
          </p:cNvSpPr>
          <p:nvPr>
            <p:ph type="body" sz="quarter" idx="13"/>
          </p:nvPr>
        </p:nvSpPr>
        <p:spPr/>
        <p:txBody>
          <a:bodyPr/>
          <a:lstStyle/>
          <a:p>
            <a:pPr marL="230188" indent="-230188">
              <a:spcBef>
                <a:spcPts val="0"/>
              </a:spcBef>
              <a:buFont typeface="Arial" panose="020B0604020202020204" pitchFamily="34" charset="0"/>
              <a:buChar char="•"/>
            </a:pPr>
            <a:r>
              <a:rPr lang="en-US" sz="2400" b="1" dirty="0"/>
              <a:t>Conditions customer agrees to</a:t>
            </a:r>
          </a:p>
          <a:p>
            <a:pPr marL="0" indent="0">
              <a:spcBef>
                <a:spcPts val="0"/>
              </a:spcBef>
              <a:buNone/>
            </a:pPr>
            <a:r>
              <a:rPr lang="en-US" sz="2400" b="1" dirty="0"/>
              <a:t>   by signing the Signature Sheet:</a:t>
            </a:r>
          </a:p>
          <a:p>
            <a:pPr lvl="1" indent="-285750">
              <a:spcBef>
                <a:spcPts val="0"/>
              </a:spcBef>
            </a:pPr>
            <a:r>
              <a:rPr lang="en-US" sz="2000" b="1" dirty="0"/>
              <a:t>Household gross income</a:t>
            </a:r>
          </a:p>
          <a:p>
            <a:pPr lvl="1" indent="-285750">
              <a:spcBef>
                <a:spcPts val="0"/>
              </a:spcBef>
            </a:pPr>
            <a:r>
              <a:rPr lang="en-US" sz="2000" b="1" dirty="0"/>
              <a:t>Household consumption</a:t>
            </a:r>
          </a:p>
          <a:p>
            <a:pPr lvl="1" indent="-285750">
              <a:spcBef>
                <a:spcPts val="0"/>
              </a:spcBef>
              <a:spcAft>
                <a:spcPts val="1200"/>
              </a:spcAft>
            </a:pPr>
            <a:r>
              <a:rPr lang="en-US" sz="2000" b="1" dirty="0"/>
              <a:t>Release from liabilities </a:t>
            </a:r>
          </a:p>
          <a:p>
            <a:pPr marL="230188" indent="-230188">
              <a:spcBef>
                <a:spcPts val="0"/>
              </a:spcBef>
              <a:spcAft>
                <a:spcPts val="1200"/>
              </a:spcAft>
              <a:buFont typeface="Arial" panose="020B0604020202020204" pitchFamily="34" charset="0"/>
              <a:buChar char="•"/>
            </a:pPr>
            <a:r>
              <a:rPr lang="en-US" sz="2400" b="1" dirty="0"/>
              <a:t>Provided by TEFAP</a:t>
            </a:r>
          </a:p>
          <a:p>
            <a:endParaRPr lang="en-US" dirty="0"/>
          </a:p>
        </p:txBody>
      </p:sp>
      <p:sp>
        <p:nvSpPr>
          <p:cNvPr id="8" name="Text Placeholder 7">
            <a:extLst>
              <a:ext uri="{FF2B5EF4-FFF2-40B4-BE49-F238E27FC236}">
                <a16:creationId xmlns:a16="http://schemas.microsoft.com/office/drawing/2014/main" id="{219F5E3F-6AAD-CFB0-346D-73EB1D18621C}"/>
              </a:ext>
            </a:extLst>
          </p:cNvPr>
          <p:cNvSpPr txBox="1">
            <a:spLocks noGrp="1"/>
          </p:cNvSpPr>
          <p:nvPr>
            <p:ph type="body" sz="quarter" idx="14"/>
          </p:nvPr>
        </p:nvSpPr>
        <p:spPr>
          <a:xfrm>
            <a:off x="836613" y="1092200"/>
            <a:ext cx="10501312" cy="461963"/>
          </a:xfrm>
          <a:prstGeom prst="rect">
            <a:avLst/>
          </a:prstGeom>
          <a:noFill/>
        </p:spPr>
        <p:txBody>
          <a:bodyPr wrap="square" rtlCol="0">
            <a:spAutoFit/>
          </a:bodyPr>
          <a:lstStyle/>
          <a:p>
            <a:pPr algn="ctr"/>
            <a:r>
              <a:rPr lang="en-US" sz="3200" b="1" dirty="0">
                <a:latin typeface="Arial Black" panose="020B0A04020102020204" pitchFamily="34" charset="0"/>
              </a:rPr>
              <a:t>Notice to Program Participants</a:t>
            </a:r>
          </a:p>
        </p:txBody>
      </p:sp>
      <p:pic>
        <p:nvPicPr>
          <p:cNvPr id="9" name="Picture 3">
            <a:extLst>
              <a:ext uri="{FF2B5EF4-FFF2-40B4-BE49-F238E27FC236}">
                <a16:creationId xmlns:a16="http://schemas.microsoft.com/office/drawing/2014/main" id="{259BC709-4891-0ADC-9A06-7647553540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737" t="13894" r="69949" b="12946"/>
          <a:stretch/>
        </p:blipFill>
        <p:spPr bwMode="auto">
          <a:xfrm>
            <a:off x="7953483" y="1734300"/>
            <a:ext cx="3800551" cy="479349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573309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51B61-EA85-C147-02AE-4FEA9E52159F}"/>
              </a:ext>
            </a:extLst>
          </p:cNvPr>
          <p:cNvSpPr>
            <a:spLocks noGrp="1"/>
          </p:cNvSpPr>
          <p:nvPr>
            <p:ph type="title"/>
          </p:nvPr>
        </p:nvSpPr>
        <p:spPr>
          <a:xfrm>
            <a:off x="264888" y="74203"/>
            <a:ext cx="7263376" cy="581445"/>
          </a:xfrm>
        </p:spPr>
        <p:txBody>
          <a:bodyPr>
            <a:normAutofit/>
          </a:bodyPr>
          <a:lstStyle/>
          <a:p>
            <a:pPr algn="ctr"/>
            <a:r>
              <a:rPr lang="en-US" sz="2400" b="1" dirty="0"/>
              <a:t>Required Posters</a:t>
            </a:r>
          </a:p>
        </p:txBody>
      </p:sp>
      <p:sp>
        <p:nvSpPr>
          <p:cNvPr id="3" name="Text Placeholder 2">
            <a:extLst>
              <a:ext uri="{FF2B5EF4-FFF2-40B4-BE49-F238E27FC236}">
                <a16:creationId xmlns:a16="http://schemas.microsoft.com/office/drawing/2014/main" id="{E1321145-61C0-6295-60B5-0A50CB22624D}"/>
              </a:ext>
            </a:extLst>
          </p:cNvPr>
          <p:cNvSpPr>
            <a:spLocks noGrp="1"/>
          </p:cNvSpPr>
          <p:nvPr>
            <p:ph type="body" sz="quarter" idx="13"/>
          </p:nvPr>
        </p:nvSpPr>
        <p:spPr>
          <a:xfrm>
            <a:off x="836612" y="2011680"/>
            <a:ext cx="10829361" cy="4551352"/>
          </a:xfrm>
        </p:spPr>
        <p:txBody>
          <a:bodyPr/>
          <a:lstStyle/>
          <a:p>
            <a:pPr marL="230188" indent="-230188">
              <a:spcBef>
                <a:spcPts val="0"/>
              </a:spcBef>
              <a:buFont typeface="Arial" panose="020B0604020202020204" pitchFamily="34" charset="0"/>
              <a:buChar char="•"/>
            </a:pPr>
            <a:r>
              <a:rPr lang="en-US" sz="2400" b="1" dirty="0"/>
              <a:t>Lists activities that violate TEFAP</a:t>
            </a:r>
          </a:p>
          <a:p>
            <a:pPr marL="0" indent="0">
              <a:spcBef>
                <a:spcPts val="0"/>
              </a:spcBef>
              <a:buNone/>
            </a:pPr>
            <a:r>
              <a:rPr lang="en-US" sz="2400" b="1" dirty="0"/>
              <a:t>   regulations</a:t>
            </a:r>
          </a:p>
          <a:p>
            <a:pPr lvl="1" indent="-285750">
              <a:spcBef>
                <a:spcPts val="0"/>
              </a:spcBef>
            </a:pPr>
            <a:r>
              <a:rPr lang="en-US" sz="2000" b="1" dirty="0"/>
              <a:t>Donations</a:t>
            </a:r>
          </a:p>
          <a:p>
            <a:pPr lvl="1" indent="-285750">
              <a:spcBef>
                <a:spcPts val="0"/>
              </a:spcBef>
            </a:pPr>
            <a:r>
              <a:rPr lang="en-US" sz="2000" b="1" dirty="0"/>
              <a:t>Payment for services</a:t>
            </a:r>
          </a:p>
          <a:p>
            <a:pPr lvl="1" indent="-285750">
              <a:spcBef>
                <a:spcPts val="0"/>
              </a:spcBef>
            </a:pPr>
            <a:r>
              <a:rPr lang="en-US" sz="2000" b="1" dirty="0"/>
              <a:t>Purchase for a good cause</a:t>
            </a:r>
          </a:p>
          <a:p>
            <a:pPr lvl="1" indent="-285750">
              <a:spcBef>
                <a:spcPts val="0"/>
              </a:spcBef>
            </a:pPr>
            <a:r>
              <a:rPr lang="en-US" sz="2000" b="1" dirty="0"/>
              <a:t>Politics</a:t>
            </a:r>
          </a:p>
          <a:p>
            <a:pPr lvl="1" indent="-285750">
              <a:spcBef>
                <a:spcPts val="0"/>
              </a:spcBef>
            </a:pPr>
            <a:r>
              <a:rPr lang="en-US" sz="2000" b="1" dirty="0"/>
              <a:t>No fees</a:t>
            </a:r>
          </a:p>
          <a:p>
            <a:pPr lvl="1" indent="-285750">
              <a:spcBef>
                <a:spcPts val="0"/>
              </a:spcBef>
              <a:spcAft>
                <a:spcPts val="1200"/>
              </a:spcAft>
            </a:pPr>
            <a:r>
              <a:rPr lang="en-US" sz="2000" b="1" dirty="0"/>
              <a:t>Food cannot be sold</a:t>
            </a:r>
          </a:p>
          <a:p>
            <a:pPr marL="230188" indent="-230188">
              <a:spcBef>
                <a:spcPts val="0"/>
              </a:spcBef>
              <a:buFont typeface="Arial" panose="020B0604020202020204" pitchFamily="34" charset="0"/>
              <a:buChar char="•"/>
            </a:pPr>
            <a:r>
              <a:rPr lang="en-US" sz="2400" b="1" dirty="0"/>
              <a:t>Instructs the customer on what</a:t>
            </a:r>
          </a:p>
          <a:p>
            <a:pPr marL="0" indent="0">
              <a:spcBef>
                <a:spcPts val="0"/>
              </a:spcBef>
              <a:buNone/>
            </a:pPr>
            <a:r>
              <a:rPr lang="en-US" sz="2400" b="1" dirty="0"/>
              <a:t>   action to take</a:t>
            </a:r>
          </a:p>
          <a:p>
            <a:pPr marL="0" indent="0">
              <a:spcBef>
                <a:spcPts val="0"/>
              </a:spcBef>
              <a:buNone/>
            </a:pPr>
            <a:r>
              <a:rPr lang="en-US" sz="2400" b="1" dirty="0"/>
              <a:t> </a:t>
            </a:r>
          </a:p>
          <a:p>
            <a:pPr marL="230188" indent="-230188">
              <a:spcBef>
                <a:spcPts val="0"/>
              </a:spcBef>
              <a:spcAft>
                <a:spcPts val="1200"/>
              </a:spcAft>
              <a:buFont typeface="Arial" panose="020B0604020202020204" pitchFamily="34" charset="0"/>
              <a:buChar char="•"/>
            </a:pPr>
            <a:r>
              <a:rPr lang="en-US" sz="2400" b="1" dirty="0"/>
              <a:t>Provided by TEFAP</a:t>
            </a:r>
          </a:p>
          <a:p>
            <a:pPr marL="230188" indent="-230188">
              <a:spcBef>
                <a:spcPts val="0"/>
              </a:spcBef>
              <a:buFont typeface="Arial" panose="020B0604020202020204" pitchFamily="34" charset="0"/>
              <a:buChar char="•"/>
            </a:pPr>
            <a:endParaRPr lang="en-US" b="1" dirty="0"/>
          </a:p>
        </p:txBody>
      </p:sp>
      <p:sp>
        <p:nvSpPr>
          <p:cNvPr id="5" name="Text Placeholder 4">
            <a:extLst>
              <a:ext uri="{FF2B5EF4-FFF2-40B4-BE49-F238E27FC236}">
                <a16:creationId xmlns:a16="http://schemas.microsoft.com/office/drawing/2014/main" id="{7745227F-4078-0689-6C66-D2A239B18D87}"/>
              </a:ext>
            </a:extLst>
          </p:cNvPr>
          <p:cNvSpPr txBox="1">
            <a:spLocks noGrp="1"/>
          </p:cNvSpPr>
          <p:nvPr>
            <p:ph type="body" sz="quarter" idx="14"/>
          </p:nvPr>
        </p:nvSpPr>
        <p:spPr>
          <a:xfrm>
            <a:off x="836613" y="1092200"/>
            <a:ext cx="10501312" cy="461963"/>
          </a:xfrm>
          <a:prstGeom prst="rect">
            <a:avLst/>
          </a:prstGeom>
          <a:noFill/>
        </p:spPr>
        <p:txBody>
          <a:bodyPr wrap="square" rtlCol="0">
            <a:spAutoFit/>
          </a:bodyPr>
          <a:lstStyle/>
          <a:p>
            <a:pPr algn="ctr"/>
            <a:r>
              <a:rPr lang="en-US" sz="3200" b="1" dirty="0">
                <a:latin typeface="Arial Black" panose="020B0A04020102020204" pitchFamily="34" charset="0"/>
              </a:rPr>
              <a:t>Prohibited Activities</a:t>
            </a:r>
          </a:p>
        </p:txBody>
      </p:sp>
      <p:pic>
        <p:nvPicPr>
          <p:cNvPr id="6" name="Picture 2">
            <a:extLst>
              <a:ext uri="{FF2B5EF4-FFF2-40B4-BE49-F238E27FC236}">
                <a16:creationId xmlns:a16="http://schemas.microsoft.com/office/drawing/2014/main" id="{B494C423-B693-D412-F394-ED4A0AD470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941" t="19325" r="70824" b="7472"/>
          <a:stretch/>
        </p:blipFill>
        <p:spPr bwMode="auto">
          <a:xfrm>
            <a:off x="7404891" y="1813242"/>
            <a:ext cx="3745461" cy="47497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402805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C4626-9D2D-D5B3-4E85-339AAD7EDC1F}"/>
              </a:ext>
            </a:extLst>
          </p:cNvPr>
          <p:cNvSpPr>
            <a:spLocks noGrp="1"/>
          </p:cNvSpPr>
          <p:nvPr>
            <p:ph type="title"/>
          </p:nvPr>
        </p:nvSpPr>
        <p:spPr>
          <a:xfrm>
            <a:off x="193866" y="52079"/>
            <a:ext cx="7165722" cy="581446"/>
          </a:xfrm>
        </p:spPr>
        <p:txBody>
          <a:bodyPr>
            <a:normAutofit/>
          </a:bodyPr>
          <a:lstStyle/>
          <a:p>
            <a:pPr algn="ctr"/>
            <a:r>
              <a:rPr lang="en-US" sz="2400" b="1" dirty="0"/>
              <a:t>Required Posters</a:t>
            </a:r>
          </a:p>
        </p:txBody>
      </p:sp>
      <p:sp>
        <p:nvSpPr>
          <p:cNvPr id="3" name="Text Placeholder 2">
            <a:extLst>
              <a:ext uri="{FF2B5EF4-FFF2-40B4-BE49-F238E27FC236}">
                <a16:creationId xmlns:a16="http://schemas.microsoft.com/office/drawing/2014/main" id="{9A1E31CF-4C63-FCED-628A-F4E2E897F567}"/>
              </a:ext>
            </a:extLst>
          </p:cNvPr>
          <p:cNvSpPr>
            <a:spLocks noGrp="1"/>
          </p:cNvSpPr>
          <p:nvPr>
            <p:ph type="body" sz="quarter" idx="13"/>
          </p:nvPr>
        </p:nvSpPr>
        <p:spPr>
          <a:xfrm>
            <a:off x="836612" y="2011679"/>
            <a:ext cx="10888355" cy="4573475"/>
          </a:xfrm>
        </p:spPr>
        <p:txBody>
          <a:bodyPr/>
          <a:lstStyle/>
          <a:p>
            <a:pPr marL="230188" indent="-230188">
              <a:spcBef>
                <a:spcPts val="0"/>
              </a:spcBef>
              <a:buFont typeface="Arial" panose="020B0604020202020204" pitchFamily="34" charset="0"/>
              <a:buChar char="•"/>
            </a:pPr>
            <a:r>
              <a:rPr lang="en-US" sz="2400" b="1" dirty="0"/>
              <a:t>Notification that customer can</a:t>
            </a:r>
          </a:p>
          <a:p>
            <a:pPr marL="0" indent="0">
              <a:spcBef>
                <a:spcPts val="0"/>
              </a:spcBef>
              <a:buNone/>
            </a:pPr>
            <a:r>
              <a:rPr lang="en-US" sz="2400" b="1" dirty="0"/>
              <a:t>   receive a referral to another pantry,</a:t>
            </a:r>
          </a:p>
          <a:p>
            <a:pPr marL="0" indent="0">
              <a:spcBef>
                <a:spcPts val="0"/>
              </a:spcBef>
              <a:buNone/>
            </a:pPr>
            <a:r>
              <a:rPr lang="en-US" sz="2400" b="1" dirty="0"/>
              <a:t>   soup kitchen or shelter if there is a</a:t>
            </a:r>
          </a:p>
          <a:p>
            <a:pPr marL="0" indent="0">
              <a:spcBef>
                <a:spcPts val="0"/>
              </a:spcBef>
              <a:buNone/>
            </a:pPr>
            <a:r>
              <a:rPr lang="en-US" sz="2400" b="1" dirty="0"/>
              <a:t>   religious character conflict</a:t>
            </a:r>
          </a:p>
          <a:p>
            <a:pPr marL="0" indent="0">
              <a:spcBef>
                <a:spcPts val="0"/>
              </a:spcBef>
              <a:buNone/>
            </a:pPr>
            <a:r>
              <a:rPr lang="en-US" sz="2400" b="1" dirty="0"/>
              <a:t> </a:t>
            </a:r>
          </a:p>
          <a:p>
            <a:pPr marL="230188" indent="-230188">
              <a:spcBef>
                <a:spcPts val="0"/>
              </a:spcBef>
              <a:spcAft>
                <a:spcPts val="1200"/>
              </a:spcAft>
              <a:buFont typeface="Arial" panose="020B0604020202020204" pitchFamily="34" charset="0"/>
              <a:buChar char="•"/>
            </a:pPr>
            <a:r>
              <a:rPr lang="en-US" sz="2400" b="1" dirty="0"/>
              <a:t>Provided by TEFAP</a:t>
            </a:r>
          </a:p>
          <a:p>
            <a:endParaRPr lang="en-US" dirty="0"/>
          </a:p>
        </p:txBody>
      </p:sp>
      <p:sp>
        <p:nvSpPr>
          <p:cNvPr id="5" name="Text Placeholder 4">
            <a:extLst>
              <a:ext uri="{FF2B5EF4-FFF2-40B4-BE49-F238E27FC236}">
                <a16:creationId xmlns:a16="http://schemas.microsoft.com/office/drawing/2014/main" id="{48FE7049-CE74-8A31-2BBC-23FFC58D0357}"/>
              </a:ext>
            </a:extLst>
          </p:cNvPr>
          <p:cNvSpPr txBox="1">
            <a:spLocks noGrp="1"/>
          </p:cNvSpPr>
          <p:nvPr>
            <p:ph type="body" sz="quarter" idx="14"/>
          </p:nvPr>
        </p:nvSpPr>
        <p:spPr>
          <a:xfrm>
            <a:off x="836613" y="1092200"/>
            <a:ext cx="10501312" cy="461963"/>
          </a:xfrm>
          <a:prstGeom prst="rect">
            <a:avLst/>
          </a:prstGeom>
          <a:noFill/>
        </p:spPr>
        <p:txBody>
          <a:bodyPr wrap="square" rtlCol="0">
            <a:spAutoFit/>
          </a:bodyPr>
          <a:lstStyle/>
          <a:p>
            <a:pPr algn="ctr"/>
            <a:r>
              <a:rPr lang="en-US" sz="3200" b="1" dirty="0">
                <a:latin typeface="Arial Black" panose="020B0A04020102020204" pitchFamily="34" charset="0"/>
              </a:rPr>
              <a:t>Written Notice of Beneficiary Rights</a:t>
            </a:r>
          </a:p>
        </p:txBody>
      </p:sp>
      <p:pic>
        <p:nvPicPr>
          <p:cNvPr id="6" name="Picture 2">
            <a:extLst>
              <a:ext uri="{FF2B5EF4-FFF2-40B4-BE49-F238E27FC236}">
                <a16:creationId xmlns:a16="http://schemas.microsoft.com/office/drawing/2014/main" id="{FC21BF39-CDFF-198F-DC97-74544A06E99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252" t="16220" r="71666" b="10240"/>
          <a:stretch/>
        </p:blipFill>
        <p:spPr bwMode="auto">
          <a:xfrm>
            <a:off x="7666918" y="1751146"/>
            <a:ext cx="3758643" cy="48340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9550409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497D9-001B-8976-0D2A-416A95892E70}"/>
              </a:ext>
            </a:extLst>
          </p:cNvPr>
          <p:cNvSpPr>
            <a:spLocks noGrp="1"/>
          </p:cNvSpPr>
          <p:nvPr>
            <p:ph type="title"/>
          </p:nvPr>
        </p:nvSpPr>
        <p:spPr>
          <a:xfrm>
            <a:off x="264888" y="150075"/>
            <a:ext cx="7094700" cy="489117"/>
          </a:xfrm>
        </p:spPr>
        <p:txBody>
          <a:bodyPr>
            <a:normAutofit/>
          </a:bodyPr>
          <a:lstStyle/>
          <a:p>
            <a:pPr algn="ctr"/>
            <a:r>
              <a:rPr lang="en-US" sz="2400" b="1" dirty="0"/>
              <a:t>Required Posters</a:t>
            </a:r>
          </a:p>
        </p:txBody>
      </p:sp>
      <p:sp>
        <p:nvSpPr>
          <p:cNvPr id="3" name="Text Placeholder 2">
            <a:extLst>
              <a:ext uri="{FF2B5EF4-FFF2-40B4-BE49-F238E27FC236}">
                <a16:creationId xmlns:a16="http://schemas.microsoft.com/office/drawing/2014/main" id="{8241C963-EC55-A97F-1B40-C8B829A978F0}"/>
              </a:ext>
            </a:extLst>
          </p:cNvPr>
          <p:cNvSpPr>
            <a:spLocks noGrp="1"/>
          </p:cNvSpPr>
          <p:nvPr>
            <p:ph type="body" sz="quarter" idx="13"/>
          </p:nvPr>
        </p:nvSpPr>
        <p:spPr/>
        <p:txBody>
          <a:bodyPr/>
          <a:lstStyle/>
          <a:p>
            <a:r>
              <a:rPr lang="en-US" sz="2400" b="1" dirty="0"/>
              <a:t>All Posters must be in plain view for all recipients. </a:t>
            </a:r>
          </a:p>
          <a:p>
            <a:endParaRPr lang="en-US" dirty="0"/>
          </a:p>
        </p:txBody>
      </p:sp>
      <p:pic>
        <p:nvPicPr>
          <p:cNvPr id="5" name="Picture 4">
            <a:extLst>
              <a:ext uri="{FF2B5EF4-FFF2-40B4-BE49-F238E27FC236}">
                <a16:creationId xmlns:a16="http://schemas.microsoft.com/office/drawing/2014/main" id="{9B2146AB-3A30-93CB-0207-95143A9E2834}"/>
              </a:ext>
            </a:extLst>
          </p:cNvPr>
          <p:cNvPicPr>
            <a:picLocks noChangeAspect="1"/>
          </p:cNvPicPr>
          <p:nvPr/>
        </p:nvPicPr>
        <p:blipFill>
          <a:blip r:embed="rId2"/>
          <a:stretch>
            <a:fillRect/>
          </a:stretch>
        </p:blipFill>
        <p:spPr>
          <a:xfrm>
            <a:off x="3330512" y="3843511"/>
            <a:ext cx="6597112" cy="1749421"/>
          </a:xfrm>
          <a:prstGeom prst="rect">
            <a:avLst/>
          </a:prstGeom>
        </p:spPr>
      </p:pic>
    </p:spTree>
    <p:extLst>
      <p:ext uri="{BB962C8B-B14F-4D97-AF65-F5344CB8AC3E}">
        <p14:creationId xmlns:p14="http://schemas.microsoft.com/office/powerpoint/2010/main" val="3633990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442F3-4BF9-32F8-7EA2-64D3995BE01A}"/>
              </a:ext>
            </a:extLst>
          </p:cNvPr>
          <p:cNvSpPr>
            <a:spLocks noGrp="1"/>
          </p:cNvSpPr>
          <p:nvPr>
            <p:ph type="title"/>
          </p:nvPr>
        </p:nvSpPr>
        <p:spPr>
          <a:xfrm>
            <a:off x="264887" y="123442"/>
            <a:ext cx="7343275" cy="666671"/>
          </a:xfrm>
        </p:spPr>
        <p:txBody>
          <a:bodyPr>
            <a:normAutofit/>
          </a:bodyPr>
          <a:lstStyle/>
          <a:p>
            <a:pPr algn="ctr"/>
            <a:r>
              <a:rPr lang="en-US" sz="2400" b="1" dirty="0"/>
              <a:t>TEFAP &amp; TANF Food Distribution</a:t>
            </a:r>
          </a:p>
        </p:txBody>
      </p:sp>
      <p:sp>
        <p:nvSpPr>
          <p:cNvPr id="5" name="Rounded Rectangle 3">
            <a:extLst>
              <a:ext uri="{FF2B5EF4-FFF2-40B4-BE49-F238E27FC236}">
                <a16:creationId xmlns:a16="http://schemas.microsoft.com/office/drawing/2014/main" id="{B6A9599E-70C2-5AD8-E105-272BB3276FC7}"/>
              </a:ext>
            </a:extLst>
          </p:cNvPr>
          <p:cNvSpPr>
            <a:spLocks noGrp="1"/>
          </p:cNvSpPr>
          <p:nvPr>
            <p:ph type="body" sz="quarter" idx="13"/>
          </p:nvPr>
        </p:nvSpPr>
        <p:spPr>
          <a:xfrm>
            <a:off x="836613" y="2011363"/>
            <a:ext cx="10501312" cy="3927475"/>
          </a:xfrm>
          <a:prstGeom prst="roundRect">
            <a:avLst/>
          </a:prstGeom>
          <a:ln/>
        </p:spPr>
        <p:style>
          <a:lnRef idx="1">
            <a:schemeClr val="accent6"/>
          </a:lnRef>
          <a:fillRef idx="3">
            <a:schemeClr val="accent6"/>
          </a:fillRef>
          <a:effectRef idx="2">
            <a:schemeClr val="accent6"/>
          </a:effectRef>
          <a:fontRef idx="minor">
            <a:schemeClr val="lt1"/>
          </a:fontRef>
        </p:style>
        <p:txBody>
          <a:bodyPr wrap="square" lIns="91440" tIns="45720" rIns="91440" bIns="45720">
            <a:spAutoFit/>
          </a:bodyPr>
          <a:lstStyle/>
          <a:p>
            <a:pPr algn="ctr"/>
            <a:r>
              <a:rPr lang="en-US" sz="6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latin typeface="Arial Black"/>
                <a:cs typeface="Arial Black"/>
              </a:rPr>
              <a:t>FOOD STORAGE &amp; SAFETY</a:t>
            </a:r>
            <a:endParaRPr lang="en-US" sz="66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val="2759713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475BBCD-55E2-F4A9-E0FF-E0CD58DF5A06}"/>
              </a:ext>
            </a:extLst>
          </p:cNvPr>
          <p:cNvSpPr>
            <a:spLocks noGrp="1"/>
          </p:cNvSpPr>
          <p:nvPr>
            <p:ph type="body" sz="quarter" idx="13"/>
          </p:nvPr>
        </p:nvSpPr>
        <p:spPr/>
        <p:txBody>
          <a:bodyPr/>
          <a:lstStyle/>
          <a:p>
            <a:pPr marL="230188" indent="-230188">
              <a:spcBef>
                <a:spcPts val="0"/>
              </a:spcBef>
              <a:spcAft>
                <a:spcPts val="1200"/>
              </a:spcAft>
              <a:buFont typeface="Arial" panose="020B0604020202020204" pitchFamily="34" charset="0"/>
              <a:buChar char="•"/>
            </a:pPr>
            <a:r>
              <a:rPr lang="en-US" sz="2400" b="1" dirty="0"/>
              <a:t>Sites must comply with State and local laws, policies, procedures and warehousing standards</a:t>
            </a:r>
          </a:p>
          <a:p>
            <a:pPr marL="230188" indent="-230188">
              <a:spcBef>
                <a:spcPts val="0"/>
              </a:spcBef>
              <a:spcAft>
                <a:spcPts val="1200"/>
              </a:spcAft>
              <a:buFont typeface="Arial" panose="020B0604020202020204" pitchFamily="34" charset="0"/>
              <a:buChar char="•"/>
            </a:pPr>
            <a:r>
              <a:rPr lang="en-US" sz="2400" b="1" dirty="0"/>
              <a:t>Food must be stored in a manner to protect from spoilage, infestation, damage or other conditions that may jeopardize the safety of foods</a:t>
            </a:r>
          </a:p>
          <a:p>
            <a:pPr marL="230188" indent="-230188">
              <a:spcBef>
                <a:spcPts val="0"/>
              </a:spcBef>
              <a:spcAft>
                <a:spcPts val="1200"/>
              </a:spcAft>
              <a:buFont typeface="Arial" panose="020B0604020202020204" pitchFamily="34" charset="0"/>
              <a:buChar char="•"/>
            </a:pPr>
            <a:r>
              <a:rPr lang="en-US" sz="2400" b="1" dirty="0"/>
              <a:t>The receipt of damaged, spoiled, infested USDA commodities must be reported to the Food Bank</a:t>
            </a:r>
          </a:p>
          <a:p>
            <a:endParaRPr lang="en-US" dirty="0"/>
          </a:p>
        </p:txBody>
      </p:sp>
      <p:sp>
        <p:nvSpPr>
          <p:cNvPr id="4" name="Text Placeholder 3">
            <a:extLst>
              <a:ext uri="{FF2B5EF4-FFF2-40B4-BE49-F238E27FC236}">
                <a16:creationId xmlns:a16="http://schemas.microsoft.com/office/drawing/2014/main" id="{11F83F7D-3B8E-7C69-9404-2AD924E559C6}"/>
              </a:ext>
            </a:extLst>
          </p:cNvPr>
          <p:cNvSpPr>
            <a:spLocks noGrp="1"/>
          </p:cNvSpPr>
          <p:nvPr>
            <p:ph type="body" sz="quarter" idx="14"/>
          </p:nvPr>
        </p:nvSpPr>
        <p:spPr/>
        <p:txBody>
          <a:bodyPr>
            <a:normAutofit lnSpcReduction="10000"/>
          </a:bodyPr>
          <a:lstStyle/>
          <a:p>
            <a:pPr algn="ctr"/>
            <a:r>
              <a:rPr lang="en-US" sz="2800" b="1" dirty="0">
                <a:latin typeface="Arial Black" panose="020B0A04020102020204" pitchFamily="34" charset="0"/>
              </a:rPr>
              <a:t>Food Storage &amp; Safety</a:t>
            </a:r>
            <a:endParaRPr lang="en-US" sz="2800" dirty="0"/>
          </a:p>
        </p:txBody>
      </p:sp>
      <p:pic>
        <p:nvPicPr>
          <p:cNvPr id="5" name="Picture 2" descr="See the source image">
            <a:extLst>
              <a:ext uri="{FF2B5EF4-FFF2-40B4-BE49-F238E27FC236}">
                <a16:creationId xmlns:a16="http://schemas.microsoft.com/office/drawing/2014/main" id="{729643D1-54C2-581C-8D87-1E63D7D383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3159" y="4312580"/>
            <a:ext cx="3361345" cy="2239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0388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1396B40-01D9-A836-E221-9446D6894DAA}"/>
              </a:ext>
            </a:extLst>
          </p:cNvPr>
          <p:cNvSpPr>
            <a:spLocks noGrp="1"/>
          </p:cNvSpPr>
          <p:nvPr>
            <p:ph type="body" sz="quarter" idx="13"/>
          </p:nvPr>
        </p:nvSpPr>
        <p:spPr/>
        <p:txBody>
          <a:bodyPr/>
          <a:lstStyle/>
          <a:p>
            <a:pPr marL="230188" indent="-230188">
              <a:spcBef>
                <a:spcPts val="0"/>
              </a:spcBef>
              <a:buFont typeface="Arial" panose="020B0604020202020204" pitchFamily="34" charset="0"/>
              <a:buChar char="•"/>
            </a:pPr>
            <a:r>
              <a:rPr lang="en-US" sz="2400" b="1" dirty="0"/>
              <a:t>Thermometer</a:t>
            </a:r>
          </a:p>
          <a:p>
            <a:pPr marL="630238" lvl="1" indent="-230188">
              <a:spcBef>
                <a:spcPts val="0"/>
              </a:spcBef>
              <a:buFont typeface="Arial" panose="020B0604020202020204" pitchFamily="34" charset="0"/>
              <a:buChar char="•"/>
            </a:pPr>
            <a:r>
              <a:rPr lang="en-US" sz="2000" b="1" dirty="0"/>
              <a:t>Refrigerate between 35</a:t>
            </a:r>
            <a:r>
              <a:rPr lang="en-US" sz="2000" b="1" dirty="0">
                <a:cs typeface="Calibri"/>
              </a:rPr>
              <a:t>° F and 40° F</a:t>
            </a:r>
          </a:p>
          <a:p>
            <a:pPr marL="630238" lvl="1" indent="-230188">
              <a:spcBef>
                <a:spcPts val="0"/>
              </a:spcBef>
              <a:spcAft>
                <a:spcPts val="1200"/>
              </a:spcAft>
              <a:buFont typeface="Arial" panose="020B0604020202020204" pitchFamily="34" charset="0"/>
              <a:buChar char="•"/>
            </a:pPr>
            <a:r>
              <a:rPr lang="en-US" sz="2000" b="1" dirty="0">
                <a:cs typeface="Calibri"/>
              </a:rPr>
              <a:t>Freeze below 0° F</a:t>
            </a:r>
          </a:p>
          <a:p>
            <a:pPr marL="230188" indent="-230188">
              <a:spcBef>
                <a:spcPts val="0"/>
              </a:spcBef>
              <a:buFont typeface="Arial" panose="020B0604020202020204" pitchFamily="34" charset="0"/>
              <a:buChar char="•"/>
            </a:pPr>
            <a:r>
              <a:rPr lang="en-US" sz="2400" b="1" dirty="0">
                <a:cs typeface="Calibri"/>
              </a:rPr>
              <a:t>FIFO</a:t>
            </a:r>
          </a:p>
          <a:p>
            <a:pPr marL="630238" lvl="1" indent="-230188">
              <a:spcBef>
                <a:spcPts val="0"/>
              </a:spcBef>
              <a:buFont typeface="Arial" panose="020B0604020202020204" pitchFamily="34" charset="0"/>
              <a:buChar char="•"/>
            </a:pPr>
            <a:r>
              <a:rPr lang="en-US" sz="2000" b="1" dirty="0">
                <a:cs typeface="Calibri"/>
              </a:rPr>
              <a:t>Dry and refrigerated commodities must</a:t>
            </a:r>
          </a:p>
          <a:p>
            <a:pPr marL="400050" lvl="1" indent="0">
              <a:spcBef>
                <a:spcPts val="0"/>
              </a:spcBef>
              <a:buNone/>
            </a:pPr>
            <a:r>
              <a:rPr lang="en-US" sz="2000" b="1" dirty="0">
                <a:cs typeface="Calibri"/>
              </a:rPr>
              <a:t>   be rotated to ensure the quality and freshness</a:t>
            </a:r>
          </a:p>
          <a:p>
            <a:pPr marL="400050" lvl="1" indent="0">
              <a:spcBef>
                <a:spcPts val="0"/>
              </a:spcBef>
              <a:buNone/>
            </a:pPr>
            <a:endParaRPr lang="en-US" sz="2000" b="1" dirty="0">
              <a:cs typeface="Calibri"/>
            </a:endParaRPr>
          </a:p>
          <a:p>
            <a:pPr marL="230188" indent="-230188">
              <a:spcBef>
                <a:spcPts val="0"/>
              </a:spcBef>
              <a:buFont typeface="Arial" panose="020B0604020202020204" pitchFamily="34" charset="0"/>
              <a:buChar char="•"/>
            </a:pPr>
            <a:r>
              <a:rPr lang="en-US" sz="2400" b="1" dirty="0">
                <a:cs typeface="Calibri"/>
              </a:rPr>
              <a:t>Packaging</a:t>
            </a:r>
          </a:p>
          <a:p>
            <a:pPr marL="630238" lvl="1" indent="-230188">
              <a:spcBef>
                <a:spcPts val="0"/>
              </a:spcBef>
              <a:buFont typeface="Arial" panose="020B0604020202020204" pitchFamily="34" charset="0"/>
              <a:buChar char="•"/>
            </a:pPr>
            <a:r>
              <a:rPr lang="en-US" sz="2000" b="1" dirty="0">
                <a:cs typeface="Calibri"/>
              </a:rPr>
              <a:t>Dented cans can be used unless you</a:t>
            </a:r>
          </a:p>
          <a:p>
            <a:pPr marL="400050" lvl="1" indent="0">
              <a:spcBef>
                <a:spcPts val="0"/>
              </a:spcBef>
              <a:buNone/>
            </a:pPr>
            <a:r>
              <a:rPr lang="en-US" sz="2000" b="1" dirty="0">
                <a:cs typeface="Calibri"/>
              </a:rPr>
              <a:t>   notice any of the following:</a:t>
            </a:r>
          </a:p>
          <a:p>
            <a:pPr marL="400050" lvl="1" indent="0">
              <a:spcBef>
                <a:spcPts val="0"/>
              </a:spcBef>
              <a:buNone/>
            </a:pPr>
            <a:endParaRPr lang="en-US" sz="2000" b="1" dirty="0">
              <a:cs typeface="Calibri"/>
            </a:endParaRPr>
          </a:p>
          <a:p>
            <a:pPr marL="1085850" lvl="2" indent="-285750">
              <a:spcBef>
                <a:spcPts val="0"/>
              </a:spcBef>
              <a:spcAft>
                <a:spcPts val="1200"/>
              </a:spcAft>
            </a:pPr>
            <a:r>
              <a:rPr lang="en-US" sz="1800" b="1" dirty="0">
                <a:cs typeface="Calibri"/>
              </a:rPr>
              <a:t>Bulged can, leakage, damaged seals, rust</a:t>
            </a:r>
            <a:endParaRPr lang="en-US" sz="1800" b="1" dirty="0"/>
          </a:p>
          <a:p>
            <a:endParaRPr lang="en-US" dirty="0"/>
          </a:p>
        </p:txBody>
      </p:sp>
      <p:sp>
        <p:nvSpPr>
          <p:cNvPr id="4" name="Text Placeholder 3">
            <a:extLst>
              <a:ext uri="{FF2B5EF4-FFF2-40B4-BE49-F238E27FC236}">
                <a16:creationId xmlns:a16="http://schemas.microsoft.com/office/drawing/2014/main" id="{774CD9AE-DD0C-FAD2-3E4B-677B0C240E0C}"/>
              </a:ext>
            </a:extLst>
          </p:cNvPr>
          <p:cNvSpPr>
            <a:spLocks noGrp="1"/>
          </p:cNvSpPr>
          <p:nvPr>
            <p:ph type="body" sz="quarter" idx="14"/>
          </p:nvPr>
        </p:nvSpPr>
        <p:spPr>
          <a:xfrm>
            <a:off x="836613" y="1092416"/>
            <a:ext cx="10606704" cy="549953"/>
          </a:xfrm>
        </p:spPr>
        <p:txBody>
          <a:bodyPr>
            <a:normAutofit/>
          </a:bodyPr>
          <a:lstStyle/>
          <a:p>
            <a:pPr algn="ctr"/>
            <a:r>
              <a:rPr lang="en-US" sz="2800" dirty="0">
                <a:latin typeface="Arial Black" panose="020B0A04020102020204" pitchFamily="34" charset="0"/>
              </a:rPr>
              <a:t>Food Storage &amp; Safety</a:t>
            </a:r>
            <a:endParaRPr lang="en-US" sz="2800" dirty="0"/>
          </a:p>
        </p:txBody>
      </p:sp>
      <p:pic>
        <p:nvPicPr>
          <p:cNvPr id="5" name="Picture 2" descr="See the source image">
            <a:extLst>
              <a:ext uri="{FF2B5EF4-FFF2-40B4-BE49-F238E27FC236}">
                <a16:creationId xmlns:a16="http://schemas.microsoft.com/office/drawing/2014/main" id="{CCB359D2-2C42-DAC0-8BF6-8F3871ABAF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8281" y="2455710"/>
            <a:ext cx="2807106" cy="3720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942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4EB9143-7E8B-65EE-8EE9-C3803EE9BA72}"/>
              </a:ext>
            </a:extLst>
          </p:cNvPr>
          <p:cNvSpPr>
            <a:spLocks noGrp="1"/>
          </p:cNvSpPr>
          <p:nvPr>
            <p:ph type="body" sz="quarter" idx="13"/>
          </p:nvPr>
        </p:nvSpPr>
        <p:spPr>
          <a:xfrm>
            <a:off x="530942" y="1629697"/>
            <a:ext cx="11547987" cy="5132438"/>
          </a:xfrm>
        </p:spPr>
        <p:txBody>
          <a:bodyPr>
            <a:normAutofit/>
          </a:bodyPr>
          <a:lstStyle/>
          <a:p>
            <a:pPr marL="0" indent="0">
              <a:spcBef>
                <a:spcPts val="600"/>
              </a:spcBef>
              <a:buNone/>
            </a:pPr>
            <a:endParaRPr lang="en-US" sz="1400" b="1" dirty="0"/>
          </a:p>
          <a:p>
            <a:pPr marL="0" indent="0">
              <a:spcBef>
                <a:spcPts val="600"/>
              </a:spcBef>
              <a:buNone/>
            </a:pPr>
            <a:endParaRPr lang="en-US" sz="1400" b="1" dirty="0"/>
          </a:p>
          <a:p>
            <a:pPr marL="0" indent="0">
              <a:spcBef>
                <a:spcPts val="600"/>
              </a:spcBef>
              <a:buNone/>
            </a:pPr>
            <a:endParaRPr lang="en-US" sz="1600" b="1" dirty="0"/>
          </a:p>
          <a:p>
            <a:pPr marL="0" indent="0">
              <a:spcBef>
                <a:spcPts val="600"/>
              </a:spcBef>
              <a:buNone/>
            </a:pPr>
            <a:r>
              <a:rPr lang="en-US" sz="2400" b="1" dirty="0">
                <a:latin typeface="+mn-lt"/>
              </a:rPr>
              <a:t>Storing Refrigerated &amp; Frozen Commodities</a:t>
            </a:r>
          </a:p>
          <a:p>
            <a:pPr marL="0" indent="0" algn="ctr">
              <a:spcBef>
                <a:spcPts val="600"/>
              </a:spcBef>
              <a:buNone/>
            </a:pPr>
            <a:endParaRPr lang="en-US" sz="2400" b="1" dirty="0">
              <a:latin typeface="+mn-lt"/>
            </a:endParaRPr>
          </a:p>
          <a:p>
            <a:pPr marL="0" indent="0">
              <a:spcBef>
                <a:spcPts val="0"/>
              </a:spcBef>
              <a:buNone/>
            </a:pPr>
            <a:endParaRPr lang="en-US" sz="1400" b="1" dirty="0">
              <a:latin typeface="+mn-lt"/>
            </a:endParaRPr>
          </a:p>
          <a:p>
            <a:pPr marL="230188" indent="-230188">
              <a:spcBef>
                <a:spcPts val="0"/>
              </a:spcBef>
              <a:spcAft>
                <a:spcPts val="600"/>
              </a:spcAft>
              <a:buFont typeface="Arial" panose="020B0604020202020204" pitchFamily="34" charset="0"/>
              <a:buChar char="•"/>
            </a:pPr>
            <a:r>
              <a:rPr lang="en-US" sz="2400" b="1" dirty="0">
                <a:latin typeface="+mn-lt"/>
              </a:rPr>
              <a:t>All cold units must:</a:t>
            </a:r>
          </a:p>
          <a:p>
            <a:pPr marL="568325" lvl="1" indent="-227013">
              <a:spcBef>
                <a:spcPts val="0"/>
              </a:spcBef>
              <a:spcAft>
                <a:spcPts val="600"/>
              </a:spcAft>
              <a:buFont typeface="Arial" panose="020B0604020202020204" pitchFamily="34" charset="0"/>
              <a:buChar char="•"/>
            </a:pPr>
            <a:r>
              <a:rPr lang="en-US" sz="2400" b="1" dirty="0">
                <a:latin typeface="+mn-lt"/>
              </a:rPr>
              <a:t>Have a thermometer</a:t>
            </a:r>
          </a:p>
          <a:p>
            <a:pPr marL="568325" lvl="1" indent="-227013">
              <a:spcBef>
                <a:spcPts val="0"/>
              </a:spcBef>
              <a:spcAft>
                <a:spcPts val="600"/>
              </a:spcAft>
              <a:buFont typeface="Arial" panose="020B0604020202020204" pitchFamily="34" charset="0"/>
              <a:buChar char="•"/>
            </a:pPr>
            <a:r>
              <a:rPr lang="en-US" sz="2400" b="1" dirty="0">
                <a:latin typeface="+mn-lt"/>
              </a:rPr>
              <a:t>Be cleaned &amp; inspected</a:t>
            </a:r>
          </a:p>
          <a:p>
            <a:pPr marL="568325" lvl="1" indent="-227013">
              <a:spcBef>
                <a:spcPts val="0"/>
              </a:spcBef>
              <a:spcAft>
                <a:spcPts val="600"/>
              </a:spcAft>
              <a:buFont typeface="Arial" panose="020B0604020202020204" pitchFamily="34" charset="0"/>
              <a:buChar char="•"/>
            </a:pPr>
            <a:r>
              <a:rPr lang="en-US" sz="2400" b="1" dirty="0">
                <a:latin typeface="+mn-lt"/>
              </a:rPr>
              <a:t>Allow for proper air circulation</a:t>
            </a:r>
          </a:p>
          <a:p>
            <a:pPr marL="568325" lvl="1" indent="-227013">
              <a:spcBef>
                <a:spcPts val="0"/>
              </a:spcBef>
              <a:spcAft>
                <a:spcPts val="600"/>
              </a:spcAft>
              <a:buFont typeface="Arial" panose="020B0604020202020204" pitchFamily="34" charset="0"/>
              <a:buChar char="•"/>
            </a:pPr>
            <a:r>
              <a:rPr lang="en-US" sz="2400" b="1" dirty="0">
                <a:latin typeface="+mn-lt"/>
              </a:rPr>
              <a:t>Refrigeration temp 35</a:t>
            </a:r>
            <a:r>
              <a:rPr lang="en-US" sz="2400" b="1" dirty="0">
                <a:latin typeface="+mn-lt"/>
                <a:cs typeface="Calibri"/>
              </a:rPr>
              <a:t>° to 40° F</a:t>
            </a:r>
          </a:p>
          <a:p>
            <a:pPr marL="568325" lvl="1" indent="-227013">
              <a:spcBef>
                <a:spcPts val="0"/>
              </a:spcBef>
              <a:spcAft>
                <a:spcPts val="600"/>
              </a:spcAft>
              <a:buFont typeface="Arial" panose="020B0604020202020204" pitchFamily="34" charset="0"/>
              <a:buChar char="•"/>
            </a:pPr>
            <a:r>
              <a:rPr lang="en-US" sz="2400" b="1" dirty="0">
                <a:latin typeface="+mn-lt"/>
                <a:cs typeface="Calibri"/>
              </a:rPr>
              <a:t>Freezer temp below 0° F</a:t>
            </a:r>
          </a:p>
          <a:p>
            <a:pPr marL="568325" lvl="1" indent="-227013">
              <a:spcBef>
                <a:spcPts val="0"/>
              </a:spcBef>
              <a:spcAft>
                <a:spcPts val="600"/>
              </a:spcAft>
              <a:buFont typeface="Arial" panose="020B0604020202020204" pitchFamily="34" charset="0"/>
              <a:buChar char="•"/>
            </a:pPr>
            <a:endParaRPr lang="en-US" sz="1400" b="1" dirty="0">
              <a:cs typeface="Calibri"/>
            </a:endParaRPr>
          </a:p>
        </p:txBody>
      </p:sp>
      <p:sp>
        <p:nvSpPr>
          <p:cNvPr id="7" name="Text Placeholder 6">
            <a:extLst>
              <a:ext uri="{FF2B5EF4-FFF2-40B4-BE49-F238E27FC236}">
                <a16:creationId xmlns:a16="http://schemas.microsoft.com/office/drawing/2014/main" id="{1A0B8707-A6ED-9AB2-C00F-3ABC0A1CC9A4}"/>
              </a:ext>
            </a:extLst>
          </p:cNvPr>
          <p:cNvSpPr>
            <a:spLocks noGrp="1"/>
          </p:cNvSpPr>
          <p:nvPr>
            <p:ph type="body" sz="quarter" idx="14"/>
          </p:nvPr>
        </p:nvSpPr>
        <p:spPr>
          <a:xfrm>
            <a:off x="1001458" y="732678"/>
            <a:ext cx="10974518" cy="1016223"/>
          </a:xfrm>
        </p:spPr>
        <p:txBody>
          <a:bodyPr>
            <a:normAutofit lnSpcReduction="10000"/>
          </a:bodyPr>
          <a:lstStyle/>
          <a:p>
            <a:pPr algn="ctr"/>
            <a:r>
              <a:rPr lang="en-US" sz="4000" b="1" dirty="0">
                <a:latin typeface="Arial Black" panose="020B0A04020102020204" pitchFamily="34" charset="0"/>
              </a:rPr>
              <a:t>Food Storage &amp; Safety</a:t>
            </a:r>
            <a:br>
              <a:rPr lang="en-US" sz="4000" b="1" dirty="0">
                <a:latin typeface="Arial Black" panose="020B0A04020102020204" pitchFamily="34" charset="0"/>
              </a:rPr>
            </a:br>
            <a:r>
              <a:rPr lang="en-US" sz="2800" b="1" dirty="0">
                <a:latin typeface="Arial Black" panose="020B0A04020102020204" pitchFamily="34" charset="0"/>
              </a:rPr>
              <a:t>*Will be inspected during monitoring</a:t>
            </a:r>
            <a:endParaRPr lang="en-US" sz="2800" dirty="0"/>
          </a:p>
        </p:txBody>
      </p:sp>
      <p:sp>
        <p:nvSpPr>
          <p:cNvPr id="2" name="TextBox 1">
            <a:extLst>
              <a:ext uri="{FF2B5EF4-FFF2-40B4-BE49-F238E27FC236}">
                <a16:creationId xmlns:a16="http://schemas.microsoft.com/office/drawing/2014/main" id="{6813AB47-6B37-CD7E-4A68-49C2C419CD2F}"/>
              </a:ext>
            </a:extLst>
          </p:cNvPr>
          <p:cNvSpPr txBox="1"/>
          <p:nvPr/>
        </p:nvSpPr>
        <p:spPr>
          <a:xfrm>
            <a:off x="7208668" y="2077374"/>
            <a:ext cx="4261282" cy="4471993"/>
          </a:xfrm>
          <a:prstGeom prst="rect">
            <a:avLst/>
          </a:prstGeom>
          <a:noFill/>
        </p:spPr>
        <p:txBody>
          <a:bodyPr wrap="square" rtlCol="0">
            <a:spAutoFit/>
          </a:bodyPr>
          <a:lstStyle/>
          <a:p>
            <a:pPr marL="0" indent="0">
              <a:lnSpc>
                <a:spcPct val="120000"/>
              </a:lnSpc>
              <a:spcBef>
                <a:spcPts val="600"/>
              </a:spcBef>
              <a:buNone/>
            </a:pPr>
            <a:r>
              <a:rPr lang="en-US" sz="2800" b="1" dirty="0"/>
              <a:t>Storing Dry Commodities</a:t>
            </a:r>
          </a:p>
          <a:p>
            <a:pPr marL="0" indent="0">
              <a:buNone/>
            </a:pPr>
            <a:endParaRPr lang="en-US" sz="1600" dirty="0"/>
          </a:p>
          <a:p>
            <a:pPr marL="230188" indent="-230188">
              <a:spcAft>
                <a:spcPts val="600"/>
              </a:spcAft>
              <a:buFont typeface="Arial" panose="020B0604020202020204" pitchFamily="34" charset="0"/>
              <a:buChar char="•"/>
            </a:pPr>
            <a:r>
              <a:rPr lang="en-US" sz="2000" b="1" dirty="0"/>
              <a:t>Store in a dry, cool place</a:t>
            </a:r>
          </a:p>
          <a:p>
            <a:pPr marL="230188" indent="-230188">
              <a:spcAft>
                <a:spcPts val="600"/>
              </a:spcAft>
              <a:buFont typeface="Arial" panose="020B0604020202020204" pitchFamily="34" charset="0"/>
              <a:buChar char="•"/>
            </a:pPr>
            <a:r>
              <a:rPr lang="en-US" sz="2000" b="1" dirty="0"/>
              <a:t>Store away from sunlight</a:t>
            </a:r>
          </a:p>
          <a:p>
            <a:pPr marL="230188" indent="-230188">
              <a:spcAft>
                <a:spcPts val="600"/>
              </a:spcAft>
              <a:buFont typeface="Arial" panose="020B0604020202020204" pitchFamily="34" charset="0"/>
              <a:buChar char="•"/>
            </a:pPr>
            <a:r>
              <a:rPr lang="en-US" sz="2000" b="1" dirty="0"/>
              <a:t>2 foot ceiling clearance</a:t>
            </a:r>
          </a:p>
          <a:p>
            <a:pPr marL="230188" indent="-230188">
              <a:spcAft>
                <a:spcPts val="600"/>
              </a:spcAft>
              <a:buFont typeface="Arial" panose="020B0604020202020204" pitchFamily="34" charset="0"/>
              <a:buChar char="•"/>
            </a:pPr>
            <a:r>
              <a:rPr lang="en-US" sz="2000" b="1" dirty="0"/>
              <a:t>At least 6” off floor</a:t>
            </a:r>
          </a:p>
          <a:p>
            <a:pPr marL="230188" indent="-230188">
              <a:spcAft>
                <a:spcPts val="600"/>
              </a:spcAft>
              <a:buFont typeface="Arial" panose="020B0604020202020204" pitchFamily="34" charset="0"/>
              <a:buChar char="•"/>
            </a:pPr>
            <a:r>
              <a:rPr lang="en-US" sz="2000" b="1" dirty="0"/>
              <a:t>At least 4” from walls</a:t>
            </a:r>
          </a:p>
          <a:p>
            <a:pPr marL="230188" indent="-230188">
              <a:spcAft>
                <a:spcPts val="600"/>
              </a:spcAft>
              <a:buFont typeface="Arial" panose="020B0604020202020204" pitchFamily="34" charset="0"/>
              <a:buChar char="•"/>
            </a:pPr>
            <a:r>
              <a:rPr lang="en-US" sz="2000" b="1" dirty="0"/>
              <a:t>Keep floor, pallets, storage and shelving clean</a:t>
            </a:r>
          </a:p>
          <a:p>
            <a:pPr marL="230188" indent="-230188">
              <a:spcAft>
                <a:spcPts val="600"/>
              </a:spcAft>
              <a:buFont typeface="Arial" panose="020B0604020202020204" pitchFamily="34" charset="0"/>
              <a:buChar char="•"/>
            </a:pPr>
            <a:r>
              <a:rPr lang="en-US" sz="2000" b="1" dirty="0"/>
              <a:t>Keep non-food items separate from food</a:t>
            </a:r>
          </a:p>
          <a:p>
            <a:pPr marL="230188" indent="-230188">
              <a:spcAft>
                <a:spcPts val="600"/>
              </a:spcAft>
              <a:buFont typeface="Arial" panose="020B0604020202020204" pitchFamily="34" charset="0"/>
              <a:buChar char="•"/>
            </a:pPr>
            <a:r>
              <a:rPr lang="en-US" sz="2000" b="1" dirty="0"/>
              <a:t>Pest Control Log</a:t>
            </a:r>
            <a:endParaRPr lang="en-US" sz="2800" b="1" dirty="0"/>
          </a:p>
        </p:txBody>
      </p:sp>
    </p:spTree>
    <p:extLst>
      <p:ext uri="{BB962C8B-B14F-4D97-AF65-F5344CB8AC3E}">
        <p14:creationId xmlns:p14="http://schemas.microsoft.com/office/powerpoint/2010/main" val="1216584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2044CF1-0115-9FA8-1E63-251898975917}"/>
              </a:ext>
            </a:extLst>
          </p:cNvPr>
          <p:cNvSpPr>
            <a:spLocks noGrp="1"/>
          </p:cNvSpPr>
          <p:nvPr>
            <p:ph type="body" sz="quarter" idx="13"/>
          </p:nvPr>
        </p:nvSpPr>
        <p:spPr>
          <a:xfrm>
            <a:off x="755497" y="1436442"/>
            <a:ext cx="10696626" cy="5421558"/>
          </a:xfrm>
        </p:spPr>
        <p:txBody>
          <a:bodyPr/>
          <a:lstStyle/>
          <a:p>
            <a:pPr marL="230188" indent="-230188">
              <a:spcBef>
                <a:spcPts val="0"/>
              </a:spcBef>
              <a:buFont typeface="Arial" panose="020B0604020202020204" pitchFamily="34" charset="0"/>
              <a:buChar char="•"/>
            </a:pPr>
            <a:r>
              <a:rPr lang="en-US" sz="2400" b="1" dirty="0"/>
              <a:t>Expiration &amp; Use-By date</a:t>
            </a:r>
          </a:p>
          <a:p>
            <a:pPr marL="630238" lvl="1" indent="-230188">
              <a:spcBef>
                <a:spcPts val="0"/>
              </a:spcBef>
              <a:spcAft>
                <a:spcPts val="1200"/>
              </a:spcAft>
              <a:buFont typeface="Arial" panose="020B0604020202020204" pitchFamily="34" charset="0"/>
              <a:buChar char="•"/>
            </a:pPr>
            <a:r>
              <a:rPr lang="en-US" sz="2400" b="1" dirty="0"/>
              <a:t>Do not use or distribute food when not fit for human consumption, regardless of product dates or when food received</a:t>
            </a:r>
          </a:p>
          <a:p>
            <a:pPr marL="230188" indent="-230188">
              <a:spcBef>
                <a:spcPts val="0"/>
              </a:spcBef>
              <a:buFont typeface="Arial" panose="020B0604020202020204" pitchFamily="34" charset="0"/>
              <a:buChar char="•"/>
            </a:pPr>
            <a:r>
              <a:rPr lang="en-US" sz="2400" b="1" dirty="0"/>
              <a:t>Quality Control – Conditions to report to Food Bank:</a:t>
            </a:r>
          </a:p>
          <a:p>
            <a:pPr marL="630238" lvl="1" indent="-230188">
              <a:spcBef>
                <a:spcPts val="0"/>
              </a:spcBef>
              <a:buFont typeface="Arial" panose="020B0604020202020204" pitchFamily="34" charset="0"/>
              <a:buChar char="•"/>
            </a:pPr>
            <a:r>
              <a:rPr lang="en-US" sz="2400" b="1" dirty="0"/>
              <a:t>Quality issues (odors, appearance)</a:t>
            </a:r>
          </a:p>
          <a:p>
            <a:pPr marL="630238" lvl="1" indent="-230188">
              <a:spcBef>
                <a:spcPts val="0"/>
              </a:spcBef>
              <a:buFont typeface="Arial" panose="020B0604020202020204" pitchFamily="34" charset="0"/>
              <a:buChar char="•"/>
            </a:pPr>
            <a:r>
              <a:rPr lang="en-US" sz="2400" b="1" dirty="0"/>
              <a:t>Foreign material in product (bones, metal)</a:t>
            </a:r>
          </a:p>
          <a:p>
            <a:pPr marL="630238" lvl="1" indent="-230188">
              <a:spcBef>
                <a:spcPts val="0"/>
              </a:spcBef>
              <a:spcAft>
                <a:spcPts val="1200"/>
              </a:spcAft>
              <a:buFont typeface="Arial" panose="020B0604020202020204" pitchFamily="34" charset="0"/>
              <a:buChar char="•"/>
            </a:pPr>
            <a:r>
              <a:rPr lang="en-US" sz="2400" b="1" dirty="0"/>
              <a:t>Poor packaging (split bags, leaking, rusty or bulging cans</a:t>
            </a:r>
            <a:r>
              <a:rPr lang="en-US" b="1" dirty="0"/>
              <a:t>)</a:t>
            </a:r>
          </a:p>
        </p:txBody>
      </p:sp>
      <p:sp>
        <p:nvSpPr>
          <p:cNvPr id="4" name="Text Placeholder 3">
            <a:extLst>
              <a:ext uri="{FF2B5EF4-FFF2-40B4-BE49-F238E27FC236}">
                <a16:creationId xmlns:a16="http://schemas.microsoft.com/office/drawing/2014/main" id="{8ADB715C-C971-26F4-C1DC-F1C97B6121D1}"/>
              </a:ext>
            </a:extLst>
          </p:cNvPr>
          <p:cNvSpPr>
            <a:spLocks noGrp="1"/>
          </p:cNvSpPr>
          <p:nvPr>
            <p:ph type="body" sz="quarter" idx="14"/>
          </p:nvPr>
        </p:nvSpPr>
        <p:spPr>
          <a:xfrm>
            <a:off x="659059" y="838051"/>
            <a:ext cx="10615510" cy="913937"/>
          </a:xfrm>
        </p:spPr>
        <p:txBody>
          <a:bodyPr>
            <a:normAutofit/>
          </a:bodyPr>
          <a:lstStyle/>
          <a:p>
            <a:pPr algn="ctr"/>
            <a:r>
              <a:rPr lang="en-US" sz="2800" b="1" dirty="0">
                <a:latin typeface="Arial Black" panose="020B0A04020102020204" pitchFamily="34" charset="0"/>
              </a:rPr>
              <a:t>Food Storage &amp; Safety</a:t>
            </a:r>
            <a:endParaRPr lang="en-US" sz="2800" dirty="0"/>
          </a:p>
        </p:txBody>
      </p:sp>
      <p:pic>
        <p:nvPicPr>
          <p:cNvPr id="5" name="Picture 4" descr="See the source image">
            <a:extLst>
              <a:ext uri="{FF2B5EF4-FFF2-40B4-BE49-F238E27FC236}">
                <a16:creationId xmlns:a16="http://schemas.microsoft.com/office/drawing/2014/main" id="{B4E85B94-4B85-C7B0-E41E-C1A3B0F45E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2969" y="4720930"/>
            <a:ext cx="4647438" cy="16266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2461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CE5291B-FD3F-6756-282D-E91DDAB7E867}"/>
              </a:ext>
            </a:extLst>
          </p:cNvPr>
          <p:cNvSpPr>
            <a:spLocks noGrp="1"/>
          </p:cNvSpPr>
          <p:nvPr>
            <p:ph type="body" sz="quarter" idx="13"/>
          </p:nvPr>
        </p:nvSpPr>
        <p:spPr/>
        <p:txBody>
          <a:bodyPr>
            <a:normAutofit fontScale="92500" lnSpcReduction="10000"/>
          </a:bodyPr>
          <a:lstStyle/>
          <a:p>
            <a:pPr marL="0" indent="0">
              <a:buNone/>
            </a:pPr>
            <a:r>
              <a:rPr lang="en-US" sz="2400" b="1" dirty="0"/>
              <a:t>Best if Used By Date or Best if Used Before – This date is a date for the best flavor or quality.</a:t>
            </a:r>
          </a:p>
          <a:p>
            <a:pPr marL="0" indent="0">
              <a:buNone/>
            </a:pPr>
            <a:endParaRPr lang="en-US" sz="2400" b="1" dirty="0"/>
          </a:p>
          <a:p>
            <a:pPr marL="0" indent="0">
              <a:buNone/>
            </a:pPr>
            <a:r>
              <a:rPr lang="en-US" sz="2400" b="1" dirty="0"/>
              <a:t>Use by Date is the last date a manufacturer recommends for the peak quality</a:t>
            </a:r>
          </a:p>
          <a:p>
            <a:pPr marL="0" indent="0">
              <a:buNone/>
            </a:pPr>
            <a:endParaRPr lang="en-US" sz="2400" b="1" dirty="0"/>
          </a:p>
          <a:p>
            <a:pPr marL="0" indent="0">
              <a:buNone/>
            </a:pPr>
            <a:r>
              <a:rPr lang="en-US" sz="2400" b="1" dirty="0"/>
              <a:t>Sell by Date is also a product quality indicator and is the date that the manufacturer recommends the store sell the food product </a:t>
            </a:r>
          </a:p>
          <a:p>
            <a:pPr marL="0" indent="0">
              <a:buNone/>
            </a:pPr>
            <a:endParaRPr lang="en-US" sz="2400" b="1" dirty="0"/>
          </a:p>
          <a:p>
            <a:pPr marL="0" indent="0">
              <a:buNone/>
            </a:pPr>
            <a:r>
              <a:rPr lang="en-US" sz="2400" b="1" dirty="0"/>
              <a:t>All of the dates can appear on a retail or donated food products; However these dates are not directly related to food safety.</a:t>
            </a:r>
          </a:p>
          <a:p>
            <a:endParaRPr lang="en-US" dirty="0"/>
          </a:p>
        </p:txBody>
      </p:sp>
      <p:sp>
        <p:nvSpPr>
          <p:cNvPr id="4" name="Text Placeholder 3">
            <a:extLst>
              <a:ext uri="{FF2B5EF4-FFF2-40B4-BE49-F238E27FC236}">
                <a16:creationId xmlns:a16="http://schemas.microsoft.com/office/drawing/2014/main" id="{0C61C8F2-2D7D-5751-A3D6-056713EBD5EC}"/>
              </a:ext>
            </a:extLst>
          </p:cNvPr>
          <p:cNvSpPr>
            <a:spLocks noGrp="1"/>
          </p:cNvSpPr>
          <p:nvPr>
            <p:ph type="body" sz="quarter" idx="14"/>
          </p:nvPr>
        </p:nvSpPr>
        <p:spPr/>
        <p:txBody>
          <a:bodyPr>
            <a:normAutofit lnSpcReduction="10000"/>
          </a:bodyPr>
          <a:lstStyle/>
          <a:p>
            <a:pPr algn="ctr"/>
            <a:r>
              <a:rPr lang="en-US" sz="2800" dirty="0"/>
              <a:t>Product End Dates</a:t>
            </a:r>
          </a:p>
        </p:txBody>
      </p:sp>
    </p:spTree>
    <p:extLst>
      <p:ext uri="{BB962C8B-B14F-4D97-AF65-F5344CB8AC3E}">
        <p14:creationId xmlns:p14="http://schemas.microsoft.com/office/powerpoint/2010/main" val="3936806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BCE698D-EC14-2A5C-746A-C6B867E1F607}"/>
              </a:ext>
            </a:extLst>
          </p:cNvPr>
          <p:cNvSpPr>
            <a:spLocks noGrp="1"/>
          </p:cNvSpPr>
          <p:nvPr>
            <p:ph type="body" sz="quarter" idx="14"/>
          </p:nvPr>
        </p:nvSpPr>
        <p:spPr/>
        <p:txBody>
          <a:bodyPr>
            <a:normAutofit lnSpcReduction="10000"/>
          </a:bodyPr>
          <a:lstStyle/>
          <a:p>
            <a:r>
              <a:rPr lang="en-US" sz="2800" dirty="0"/>
              <a:t>                                         Training</a:t>
            </a:r>
          </a:p>
        </p:txBody>
      </p:sp>
      <p:sp>
        <p:nvSpPr>
          <p:cNvPr id="5" name="Title 1">
            <a:extLst>
              <a:ext uri="{FF2B5EF4-FFF2-40B4-BE49-F238E27FC236}">
                <a16:creationId xmlns:a16="http://schemas.microsoft.com/office/drawing/2014/main" id="{25A7D524-0B27-CE8D-AB1B-37F7FBDDC59B}"/>
              </a:ext>
            </a:extLst>
          </p:cNvPr>
          <p:cNvSpPr>
            <a:spLocks noGrp="1"/>
          </p:cNvSpPr>
          <p:nvPr>
            <p:ph type="title"/>
          </p:nvPr>
        </p:nvSpPr>
        <p:spPr>
          <a:xfrm>
            <a:off x="265113" y="150813"/>
            <a:ext cx="10344130" cy="344487"/>
          </a:xfrm>
        </p:spPr>
        <p:txBody>
          <a:bodyPr>
            <a:noAutofit/>
          </a:bodyPr>
          <a:lstStyle/>
          <a:p>
            <a:r>
              <a:rPr lang="en-US" dirty="0"/>
              <a:t>        </a:t>
            </a:r>
            <a:r>
              <a:rPr lang="en-US" sz="2400" b="1" dirty="0"/>
              <a:t>USDA Civil Rights &amp; Non-Discrimination Training</a:t>
            </a:r>
            <a:endParaRPr lang="en-US" b="1" dirty="0"/>
          </a:p>
        </p:txBody>
      </p:sp>
      <p:sp>
        <p:nvSpPr>
          <p:cNvPr id="6" name="Text Placeholder 5">
            <a:extLst>
              <a:ext uri="{FF2B5EF4-FFF2-40B4-BE49-F238E27FC236}">
                <a16:creationId xmlns:a16="http://schemas.microsoft.com/office/drawing/2014/main" id="{EDAED947-5BFD-F572-474A-9A7C1E1044BB}"/>
              </a:ext>
            </a:extLst>
          </p:cNvPr>
          <p:cNvSpPr>
            <a:spLocks noGrp="1"/>
          </p:cNvSpPr>
          <p:nvPr>
            <p:ph type="body" sz="quarter" idx="13"/>
          </p:nvPr>
        </p:nvSpPr>
        <p:spPr/>
        <p:txBody>
          <a:bodyPr/>
          <a:lstStyle/>
          <a:p>
            <a:pPr>
              <a:buFont typeface="Wingdings" panose="05000000000000000000" pitchFamily="2" charset="2"/>
              <a:buChar char="§"/>
            </a:pPr>
            <a:r>
              <a:rPr lang="en-US" b="1" dirty="0"/>
              <a:t>Civil Rights Training is required for all staff on an annual basis</a:t>
            </a:r>
          </a:p>
          <a:p>
            <a:pPr>
              <a:buFont typeface="Wingdings" panose="05000000000000000000" pitchFamily="2" charset="2"/>
              <a:buChar char="§"/>
            </a:pPr>
            <a:r>
              <a:rPr lang="en-US" b="1" dirty="0"/>
              <a:t>Training must be documented and kept on file by the food bank and sent to DHS/TEFAP Manager</a:t>
            </a:r>
          </a:p>
          <a:p>
            <a:pPr>
              <a:buFont typeface="Arial" panose="020B0604020202020204" pitchFamily="34" charset="0"/>
              <a:buChar char="•"/>
            </a:pPr>
            <a:r>
              <a:rPr lang="en-US" b="1" dirty="0"/>
              <a:t>Topics to be covered in the food bank training for staff should include:</a:t>
            </a:r>
          </a:p>
          <a:p>
            <a:pPr lvl="1">
              <a:buFont typeface="Arial" panose="020B0604020202020204" pitchFamily="34" charset="0"/>
              <a:buChar char="•"/>
            </a:pPr>
            <a:r>
              <a:rPr lang="en-US" b="1" dirty="0"/>
              <a:t>Effective public notification</a:t>
            </a:r>
          </a:p>
          <a:p>
            <a:pPr lvl="1">
              <a:buFont typeface="Arial" panose="020B0604020202020204" pitchFamily="34" charset="0"/>
              <a:buChar char="•"/>
            </a:pPr>
            <a:r>
              <a:rPr lang="en-US" b="1" dirty="0"/>
              <a:t>Complaint Procedures</a:t>
            </a:r>
          </a:p>
          <a:p>
            <a:pPr lvl="1">
              <a:buFont typeface="Arial" panose="020B0604020202020204" pitchFamily="34" charset="0"/>
              <a:buChar char="•"/>
            </a:pPr>
            <a:r>
              <a:rPr lang="en-US" b="1" dirty="0"/>
              <a:t>Compliance review techniques</a:t>
            </a:r>
          </a:p>
          <a:p>
            <a:pPr lvl="1">
              <a:buFont typeface="Arial" panose="020B0604020202020204" pitchFamily="34" charset="0"/>
              <a:buChar char="•"/>
            </a:pPr>
            <a:r>
              <a:rPr lang="en-US" b="1" dirty="0"/>
              <a:t>Resolutions of noncompliance</a:t>
            </a:r>
          </a:p>
          <a:p>
            <a:pPr lvl="1">
              <a:buFont typeface="Arial" panose="020B0604020202020204" pitchFamily="34" charset="0"/>
              <a:buChar char="•"/>
            </a:pPr>
            <a:r>
              <a:rPr lang="en-US" b="1" dirty="0"/>
              <a:t>Requirements for reasonable accommodations for persons with disabilities</a:t>
            </a:r>
          </a:p>
          <a:p>
            <a:pPr lvl="1">
              <a:buFont typeface="Arial" panose="020B0604020202020204" pitchFamily="34" charset="0"/>
              <a:buChar char="•"/>
            </a:pPr>
            <a:r>
              <a:rPr lang="en-US" b="1" dirty="0"/>
              <a:t>Requirements for language assistance</a:t>
            </a:r>
          </a:p>
          <a:p>
            <a:pPr lvl="1">
              <a:buFont typeface="Arial" panose="020B0604020202020204" pitchFamily="34" charset="0"/>
              <a:buChar char="•"/>
            </a:pPr>
            <a:r>
              <a:rPr lang="en-US" b="1" dirty="0"/>
              <a:t>Conflict resolution</a:t>
            </a:r>
          </a:p>
          <a:p>
            <a:pPr lvl="1">
              <a:buFont typeface="Arial" panose="020B0604020202020204" pitchFamily="34" charset="0"/>
              <a:buChar char="•"/>
            </a:pPr>
            <a:r>
              <a:rPr lang="en-US" b="1" dirty="0"/>
              <a:t>Customer Service</a:t>
            </a:r>
          </a:p>
        </p:txBody>
      </p:sp>
    </p:spTree>
    <p:extLst>
      <p:ext uri="{BB962C8B-B14F-4D97-AF65-F5344CB8AC3E}">
        <p14:creationId xmlns:p14="http://schemas.microsoft.com/office/powerpoint/2010/main" val="37858294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D40038-572D-5AA7-A5AB-AD78CB16CD31}"/>
              </a:ext>
            </a:extLst>
          </p:cNvPr>
          <p:cNvSpPr>
            <a:spLocks noGrp="1"/>
          </p:cNvSpPr>
          <p:nvPr>
            <p:ph type="body" sz="quarter" idx="13"/>
          </p:nvPr>
        </p:nvSpPr>
        <p:spPr/>
        <p:txBody>
          <a:bodyPr/>
          <a:lstStyle/>
          <a:p>
            <a:pPr marL="342900" indent="-342900">
              <a:spcBef>
                <a:spcPct val="20000"/>
              </a:spcBef>
              <a:buClr>
                <a:schemeClr val="bg1">
                  <a:lumMod val="50000"/>
                </a:schemeClr>
              </a:buClr>
              <a:buFont typeface="Wingdings" panose="05000000000000000000" pitchFamily="2" charset="2"/>
              <a:buChar char="§"/>
            </a:pPr>
            <a:r>
              <a:rPr lang="en-US" sz="2400" b="1" dirty="0">
                <a:solidFill>
                  <a:srgbClr val="13253C"/>
                </a:solidFill>
                <a:latin typeface="Helvetica Condensed"/>
              </a:rPr>
              <a:t>Food Recalls will be monitored by the TEFAP Program Manager, Tallett Vanek </a:t>
            </a:r>
          </a:p>
          <a:p>
            <a:pPr marL="342900" indent="-342900">
              <a:spcBef>
                <a:spcPct val="20000"/>
              </a:spcBef>
              <a:buClr>
                <a:schemeClr val="bg1">
                  <a:lumMod val="50000"/>
                </a:schemeClr>
              </a:buClr>
              <a:buFont typeface="Wingdings" panose="05000000000000000000" pitchFamily="2" charset="2"/>
              <a:buChar char="§"/>
            </a:pPr>
            <a:r>
              <a:rPr lang="en-US" sz="2400" b="1" dirty="0">
                <a:solidFill>
                  <a:srgbClr val="13253C"/>
                </a:solidFill>
                <a:latin typeface="Helvetica Condensed"/>
              </a:rPr>
              <a:t>The TEFAP Manager will be backed up by the other TEFAP personnel  </a:t>
            </a:r>
          </a:p>
          <a:p>
            <a:pPr marL="342900" indent="-342900">
              <a:spcBef>
                <a:spcPct val="20000"/>
              </a:spcBef>
              <a:buClr>
                <a:schemeClr val="bg1">
                  <a:lumMod val="50000"/>
                </a:schemeClr>
              </a:buClr>
              <a:buFont typeface="Wingdings" panose="05000000000000000000" pitchFamily="2" charset="2"/>
              <a:buChar char="§"/>
            </a:pPr>
            <a:r>
              <a:rPr lang="en-US" sz="2400" b="1" dirty="0">
                <a:solidFill>
                  <a:srgbClr val="13253C"/>
                </a:solidFill>
                <a:latin typeface="Helvetica Condensed"/>
              </a:rPr>
              <a:t>In the event of a Food Recall the program Manager will notify the Food Banks and in turn the Food Banks will notify the pantries of any foods that may be recalled and what actions needs to be taken for the recalled food</a:t>
            </a:r>
          </a:p>
          <a:p>
            <a:endParaRPr lang="en-US" dirty="0"/>
          </a:p>
        </p:txBody>
      </p:sp>
      <p:sp>
        <p:nvSpPr>
          <p:cNvPr id="4" name="Text Placeholder 3">
            <a:extLst>
              <a:ext uri="{FF2B5EF4-FFF2-40B4-BE49-F238E27FC236}">
                <a16:creationId xmlns:a16="http://schemas.microsoft.com/office/drawing/2014/main" id="{A508EE14-3514-DA04-8569-86AE433CD1D3}"/>
              </a:ext>
            </a:extLst>
          </p:cNvPr>
          <p:cNvSpPr>
            <a:spLocks noGrp="1"/>
          </p:cNvSpPr>
          <p:nvPr>
            <p:ph type="body" sz="quarter" idx="14"/>
          </p:nvPr>
        </p:nvSpPr>
        <p:spPr/>
        <p:txBody>
          <a:bodyPr>
            <a:normAutofit lnSpcReduction="10000"/>
          </a:bodyPr>
          <a:lstStyle/>
          <a:p>
            <a:pPr algn="ctr"/>
            <a:r>
              <a:rPr lang="en-US" sz="2800" dirty="0"/>
              <a:t>Holds and Recalls</a:t>
            </a:r>
            <a:r>
              <a:rPr lang="en-US" dirty="0"/>
              <a:t>	</a:t>
            </a:r>
          </a:p>
        </p:txBody>
      </p:sp>
      <p:pic>
        <p:nvPicPr>
          <p:cNvPr id="5" name="Picture 4">
            <a:extLst>
              <a:ext uri="{FF2B5EF4-FFF2-40B4-BE49-F238E27FC236}">
                <a16:creationId xmlns:a16="http://schemas.microsoft.com/office/drawing/2014/main" id="{D6B4216D-260E-4239-FCA4-A6B9D7440B8A}"/>
              </a:ext>
            </a:extLst>
          </p:cNvPr>
          <p:cNvPicPr>
            <a:picLocks noChangeAspect="1"/>
          </p:cNvPicPr>
          <p:nvPr/>
        </p:nvPicPr>
        <p:blipFill>
          <a:blip r:embed="rId2"/>
          <a:stretch>
            <a:fillRect/>
          </a:stretch>
        </p:blipFill>
        <p:spPr>
          <a:xfrm>
            <a:off x="4692080" y="4228847"/>
            <a:ext cx="5847498" cy="2629153"/>
          </a:xfrm>
          <a:prstGeom prst="rect">
            <a:avLst/>
          </a:prstGeom>
        </p:spPr>
      </p:pic>
    </p:spTree>
    <p:extLst>
      <p:ext uri="{BB962C8B-B14F-4D97-AF65-F5344CB8AC3E}">
        <p14:creationId xmlns:p14="http://schemas.microsoft.com/office/powerpoint/2010/main" val="29757363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2BAA0EB-8C27-46E0-BC5C-D654633776B2}"/>
              </a:ext>
            </a:extLst>
          </p:cNvPr>
          <p:cNvSpPr>
            <a:spLocks noGrp="1"/>
          </p:cNvSpPr>
          <p:nvPr>
            <p:ph type="body" sz="quarter" idx="14"/>
          </p:nvPr>
        </p:nvSpPr>
        <p:spPr>
          <a:xfrm>
            <a:off x="836613" y="1092416"/>
            <a:ext cx="10588948" cy="629852"/>
          </a:xfrm>
        </p:spPr>
        <p:txBody>
          <a:bodyPr/>
          <a:lstStyle/>
          <a:p>
            <a:pPr algn="ctr"/>
            <a:r>
              <a:rPr lang="en-US" sz="2400" dirty="0"/>
              <a:t>TEFAP &amp; TANF Food </a:t>
            </a:r>
            <a:r>
              <a:rPr lang="en-US" sz="2800" dirty="0"/>
              <a:t>Distribution</a:t>
            </a:r>
            <a:endParaRPr lang="en-US" dirty="0"/>
          </a:p>
        </p:txBody>
      </p:sp>
      <p:sp>
        <p:nvSpPr>
          <p:cNvPr id="5" name="Rounded Rectangle 3">
            <a:extLst>
              <a:ext uri="{FF2B5EF4-FFF2-40B4-BE49-F238E27FC236}">
                <a16:creationId xmlns:a16="http://schemas.microsoft.com/office/drawing/2014/main" id="{77AFCEBE-C1DA-0FD6-21BA-AF720E164B53}"/>
              </a:ext>
            </a:extLst>
          </p:cNvPr>
          <p:cNvSpPr>
            <a:spLocks noGrp="1"/>
          </p:cNvSpPr>
          <p:nvPr>
            <p:ph type="body" sz="quarter" idx="13"/>
          </p:nvPr>
        </p:nvSpPr>
        <p:spPr>
          <a:xfrm>
            <a:off x="836613" y="2011363"/>
            <a:ext cx="10501312" cy="3927475"/>
          </a:xfrm>
          <a:prstGeom prst="roundRect">
            <a:avLst/>
          </a:prstGeom>
          <a:ln/>
        </p:spPr>
        <p:style>
          <a:lnRef idx="0">
            <a:schemeClr val="accent3"/>
          </a:lnRef>
          <a:fillRef idx="3">
            <a:schemeClr val="accent3"/>
          </a:fillRef>
          <a:effectRef idx="3">
            <a:schemeClr val="accent3"/>
          </a:effectRef>
          <a:fontRef idx="minor">
            <a:schemeClr val="lt1"/>
          </a:fontRef>
        </p:style>
        <p:txBody>
          <a:bodyPr wrap="square" lIns="91440" tIns="45720" rIns="91440" bIns="45720">
            <a:spAutoFit/>
          </a:bodyPr>
          <a:lstStyle/>
          <a:p>
            <a:pPr algn="ctr"/>
            <a:r>
              <a:rPr lang="en-US" sz="6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latin typeface="Arial Black"/>
              </a:rPr>
              <a:t>MONITORING &amp; SITE INSPECTIONS</a:t>
            </a:r>
            <a:endParaRPr lang="en-US" sz="6000" b="1"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24521231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829F31C-11C0-B197-D58B-0B9486DC2FCF}"/>
              </a:ext>
            </a:extLst>
          </p:cNvPr>
          <p:cNvSpPr>
            <a:spLocks noGrp="1"/>
          </p:cNvSpPr>
          <p:nvPr>
            <p:ph type="body" sz="quarter" idx="13"/>
          </p:nvPr>
        </p:nvSpPr>
        <p:spPr/>
        <p:txBody>
          <a:bodyPr/>
          <a:lstStyle/>
          <a:p>
            <a:pPr marL="230188" indent="-230188">
              <a:spcBef>
                <a:spcPts val="0"/>
              </a:spcBef>
              <a:spcAft>
                <a:spcPts val="1200"/>
              </a:spcAft>
              <a:buFont typeface="Arial" panose="020B0604020202020204" pitchFamily="34" charset="0"/>
              <a:buChar char="•"/>
            </a:pPr>
            <a:r>
              <a:rPr lang="en-US" sz="2400" b="1" dirty="0"/>
              <a:t>All program staff and volunteers must be informed that Food Bank, USDA and IDHS inspectors have the authority to inspect food storage and distribution facilities</a:t>
            </a:r>
          </a:p>
          <a:p>
            <a:pPr marL="230188" indent="-230188">
              <a:spcBef>
                <a:spcPts val="0"/>
              </a:spcBef>
              <a:spcAft>
                <a:spcPts val="1200"/>
              </a:spcAft>
              <a:buFont typeface="Arial" panose="020B0604020202020204" pitchFamily="34" charset="0"/>
              <a:buChar char="•"/>
            </a:pPr>
            <a:r>
              <a:rPr lang="en-US" sz="2400" b="1" dirty="0"/>
              <a:t>Denying an inspector access or not being in compliance with rules and regulations may result in loss of USDA commodities</a:t>
            </a:r>
          </a:p>
          <a:p>
            <a:endParaRPr lang="en-US" dirty="0"/>
          </a:p>
        </p:txBody>
      </p:sp>
      <p:sp>
        <p:nvSpPr>
          <p:cNvPr id="4" name="Text Placeholder 3">
            <a:extLst>
              <a:ext uri="{FF2B5EF4-FFF2-40B4-BE49-F238E27FC236}">
                <a16:creationId xmlns:a16="http://schemas.microsoft.com/office/drawing/2014/main" id="{702C02A0-41B7-763C-5ACE-D4E45CE561F5}"/>
              </a:ext>
            </a:extLst>
          </p:cNvPr>
          <p:cNvSpPr>
            <a:spLocks noGrp="1"/>
          </p:cNvSpPr>
          <p:nvPr>
            <p:ph type="body" sz="quarter" idx="14"/>
          </p:nvPr>
        </p:nvSpPr>
        <p:spPr>
          <a:xfrm>
            <a:off x="836613" y="1092416"/>
            <a:ext cx="10501312" cy="647607"/>
          </a:xfrm>
        </p:spPr>
        <p:txBody>
          <a:bodyPr>
            <a:normAutofit/>
          </a:bodyPr>
          <a:lstStyle/>
          <a:p>
            <a:pPr algn="ctr"/>
            <a:r>
              <a:rPr lang="en-US" sz="2800" dirty="0"/>
              <a:t>Monitoring and Site Inspection</a:t>
            </a:r>
          </a:p>
        </p:txBody>
      </p:sp>
      <p:pic>
        <p:nvPicPr>
          <p:cNvPr id="5" name="Picture 4" descr="See the source image">
            <a:extLst>
              <a:ext uri="{FF2B5EF4-FFF2-40B4-BE49-F238E27FC236}">
                <a16:creationId xmlns:a16="http://schemas.microsoft.com/office/drawing/2014/main" id="{4166414C-B12D-C44D-EC1F-B342BACA2C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8349" y="4287993"/>
            <a:ext cx="4628644" cy="21039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95279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FD2801D-5D5A-2644-94B4-C1B9369A9BD2}"/>
              </a:ext>
            </a:extLst>
          </p:cNvPr>
          <p:cNvSpPr>
            <a:spLocks noGrp="1"/>
          </p:cNvSpPr>
          <p:nvPr>
            <p:ph type="body" sz="quarter" idx="13"/>
          </p:nvPr>
        </p:nvSpPr>
        <p:spPr/>
        <p:txBody>
          <a:bodyPr>
            <a:normAutofit fontScale="85000" lnSpcReduction="10000"/>
          </a:bodyPr>
          <a:lstStyle/>
          <a:p>
            <a:pPr marL="1487488" lvl="3" indent="-230188">
              <a:spcBef>
                <a:spcPts val="0"/>
              </a:spcBef>
              <a:buFont typeface="Arial" panose="020B0604020202020204" pitchFamily="34" charset="0"/>
              <a:buChar char="•"/>
            </a:pPr>
            <a:r>
              <a:rPr lang="en-US" sz="3000" b="1" dirty="0">
                <a:latin typeface="+mj-lt"/>
              </a:rPr>
              <a:t>Register days &amp; hours of operation</a:t>
            </a:r>
          </a:p>
          <a:p>
            <a:pPr marL="1944688" lvl="4" indent="-230188">
              <a:lnSpc>
                <a:spcPct val="150000"/>
              </a:lnSpc>
              <a:spcBef>
                <a:spcPts val="0"/>
              </a:spcBef>
              <a:buFont typeface="Arial" panose="020B0604020202020204" pitchFamily="34" charset="0"/>
              <a:buChar char="•"/>
            </a:pPr>
            <a:r>
              <a:rPr lang="en-US" sz="3000" b="1" dirty="0">
                <a:latin typeface="+mj-lt"/>
              </a:rPr>
              <a:t>Notify Food Bank of any changes</a:t>
            </a:r>
          </a:p>
          <a:p>
            <a:pPr marL="1944688" lvl="4" indent="-230188">
              <a:lnSpc>
                <a:spcPct val="150000"/>
              </a:lnSpc>
              <a:spcBef>
                <a:spcPts val="0"/>
              </a:spcBef>
              <a:buFont typeface="Arial" panose="020B0604020202020204" pitchFamily="34" charset="0"/>
              <a:buChar char="•"/>
            </a:pPr>
            <a:r>
              <a:rPr lang="en-US" sz="3000" b="1" dirty="0">
                <a:latin typeface="+mj-lt"/>
              </a:rPr>
              <a:t>Open to general public</a:t>
            </a:r>
          </a:p>
          <a:p>
            <a:pPr marL="1944688" lvl="4" indent="-230188">
              <a:lnSpc>
                <a:spcPct val="150000"/>
              </a:lnSpc>
              <a:spcBef>
                <a:spcPts val="0"/>
              </a:spcBef>
              <a:buFont typeface="Arial" panose="020B0604020202020204" pitchFamily="34" charset="0"/>
              <a:buChar char="•"/>
            </a:pPr>
            <a:r>
              <a:rPr lang="en-US" sz="3000" b="1" dirty="0">
                <a:latin typeface="+mj-lt"/>
              </a:rPr>
              <a:t>No appointments allowed</a:t>
            </a:r>
          </a:p>
          <a:p>
            <a:pPr marL="1944688" lvl="4" indent="-230188">
              <a:lnSpc>
                <a:spcPct val="150000"/>
              </a:lnSpc>
              <a:spcBef>
                <a:spcPts val="0"/>
              </a:spcBef>
              <a:buFont typeface="Arial" panose="020B0604020202020204" pitchFamily="34" charset="0"/>
              <a:buChar char="•"/>
            </a:pPr>
            <a:r>
              <a:rPr lang="en-US" sz="3000" b="1" dirty="0">
                <a:latin typeface="+mj-lt"/>
              </a:rPr>
              <a:t>Open at least 2 hours per week</a:t>
            </a:r>
          </a:p>
          <a:p>
            <a:pPr marL="2171700" lvl="5" indent="0">
              <a:lnSpc>
                <a:spcPct val="150000"/>
              </a:lnSpc>
              <a:spcBef>
                <a:spcPts val="0"/>
              </a:spcBef>
              <a:buNone/>
            </a:pPr>
            <a:r>
              <a:rPr lang="en-US" sz="3000" b="1" dirty="0">
                <a:solidFill>
                  <a:schemeClr val="tx2">
                    <a:lumMod val="75000"/>
                  </a:schemeClr>
                </a:solidFill>
                <a:latin typeface="+mj-lt"/>
              </a:rPr>
              <a:t>Does not apply to the 2 hours of operation:                                            </a:t>
            </a:r>
          </a:p>
          <a:p>
            <a:pPr marL="2171700" lvl="5" indent="0">
              <a:lnSpc>
                <a:spcPct val="150000"/>
              </a:lnSpc>
              <a:spcBef>
                <a:spcPts val="0"/>
              </a:spcBef>
              <a:buNone/>
            </a:pPr>
            <a:r>
              <a:rPr lang="en-US" sz="3000" b="1" dirty="0">
                <a:solidFill>
                  <a:schemeClr val="tx2">
                    <a:lumMod val="75000"/>
                  </a:schemeClr>
                </a:solidFill>
                <a:latin typeface="+mj-lt"/>
              </a:rPr>
              <a:t>ON-call or emergency times, Food prep, cleanup or restocking</a:t>
            </a:r>
          </a:p>
          <a:p>
            <a:endParaRPr lang="en-US" dirty="0"/>
          </a:p>
        </p:txBody>
      </p:sp>
      <p:sp>
        <p:nvSpPr>
          <p:cNvPr id="4" name="Text Placeholder 3">
            <a:extLst>
              <a:ext uri="{FF2B5EF4-FFF2-40B4-BE49-F238E27FC236}">
                <a16:creationId xmlns:a16="http://schemas.microsoft.com/office/drawing/2014/main" id="{8D1C380A-CC5F-451F-5C32-5C9CEC41E1A0}"/>
              </a:ext>
            </a:extLst>
          </p:cNvPr>
          <p:cNvSpPr>
            <a:spLocks noGrp="1"/>
          </p:cNvSpPr>
          <p:nvPr>
            <p:ph type="body" sz="quarter" idx="14"/>
          </p:nvPr>
        </p:nvSpPr>
        <p:spPr>
          <a:xfrm>
            <a:off x="836612" y="1092416"/>
            <a:ext cx="10784257" cy="665363"/>
          </a:xfrm>
        </p:spPr>
        <p:txBody>
          <a:bodyPr>
            <a:normAutofit/>
          </a:bodyPr>
          <a:lstStyle/>
          <a:p>
            <a:pPr algn="ctr"/>
            <a:r>
              <a:rPr lang="en-US" sz="2800" b="1" dirty="0">
                <a:latin typeface="Arial Black" panose="020B0A04020102020204" pitchFamily="34" charset="0"/>
              </a:rPr>
              <a:t>Monitoring &amp; Site Inspections</a:t>
            </a:r>
            <a:endParaRPr lang="en-US" sz="2800" dirty="0"/>
          </a:p>
        </p:txBody>
      </p:sp>
    </p:spTree>
    <p:extLst>
      <p:ext uri="{BB962C8B-B14F-4D97-AF65-F5344CB8AC3E}">
        <p14:creationId xmlns:p14="http://schemas.microsoft.com/office/powerpoint/2010/main" val="8393327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B278A5C-DA1A-51C1-9454-4F43EE5AC457}"/>
              </a:ext>
            </a:extLst>
          </p:cNvPr>
          <p:cNvSpPr>
            <a:spLocks noGrp="1"/>
          </p:cNvSpPr>
          <p:nvPr>
            <p:ph type="body" sz="quarter" idx="13"/>
          </p:nvPr>
        </p:nvSpPr>
        <p:spPr/>
        <p:txBody>
          <a:bodyPr/>
          <a:lstStyle/>
          <a:p>
            <a:pPr marL="630238" lvl="1" indent="-230188">
              <a:spcBef>
                <a:spcPts val="0"/>
              </a:spcBef>
              <a:spcAft>
                <a:spcPts val="1200"/>
              </a:spcAft>
              <a:buFont typeface="Arial" panose="020B0604020202020204" pitchFamily="34" charset="0"/>
              <a:buChar char="•"/>
            </a:pPr>
            <a:r>
              <a:rPr lang="en-US" sz="2400" b="1" dirty="0"/>
              <a:t>General Questions the monitor will ask </a:t>
            </a:r>
          </a:p>
          <a:p>
            <a:pPr marL="1030288" lvl="2" indent="-230188">
              <a:spcBef>
                <a:spcPts val="0"/>
              </a:spcBef>
              <a:spcAft>
                <a:spcPts val="1200"/>
              </a:spcAft>
              <a:buFont typeface="Arial" panose="020B0604020202020204" pitchFamily="34" charset="0"/>
              <a:buChar char="•"/>
            </a:pPr>
            <a:r>
              <a:rPr lang="en-US" sz="2000" b="1" dirty="0"/>
              <a:t>Number of clients served a month general average</a:t>
            </a:r>
          </a:p>
          <a:p>
            <a:pPr marL="1030288" lvl="2" indent="-230188">
              <a:spcBef>
                <a:spcPts val="0"/>
              </a:spcBef>
              <a:spcAft>
                <a:spcPts val="1200"/>
              </a:spcAft>
              <a:buFont typeface="Arial" panose="020B0604020202020204" pitchFamily="34" charset="0"/>
              <a:buChar char="•"/>
            </a:pPr>
            <a:r>
              <a:rPr lang="en-US" sz="2000" b="1" dirty="0"/>
              <a:t>If you are under an rural exemption </a:t>
            </a:r>
          </a:p>
          <a:p>
            <a:pPr marL="1257300" lvl="3" indent="0">
              <a:spcBef>
                <a:spcPts val="0"/>
              </a:spcBef>
              <a:spcAft>
                <a:spcPts val="1200"/>
              </a:spcAft>
              <a:buNone/>
            </a:pPr>
            <a:r>
              <a:rPr lang="en-US" sz="1800" b="1" dirty="0"/>
              <a:t>This a special operating procedures which allows limited hours of operation that may be approved to allow the effective distribution of TEFAP to sparsely populated rural areas</a:t>
            </a:r>
          </a:p>
          <a:p>
            <a:pPr marL="1030288" lvl="2" indent="-230188">
              <a:spcBef>
                <a:spcPts val="0"/>
              </a:spcBef>
              <a:spcAft>
                <a:spcPts val="1200"/>
              </a:spcAft>
              <a:buFont typeface="Arial" panose="020B0604020202020204" pitchFamily="34" charset="0"/>
              <a:buChar char="•"/>
            </a:pPr>
            <a:r>
              <a:rPr lang="en-US" sz="2000" b="1" dirty="0"/>
              <a:t>Service Area of your pantry </a:t>
            </a:r>
          </a:p>
          <a:p>
            <a:pPr marL="1487488" lvl="3" indent="-230188">
              <a:spcBef>
                <a:spcPts val="0"/>
              </a:spcBef>
              <a:spcAft>
                <a:spcPts val="1200"/>
              </a:spcAft>
              <a:buFont typeface="Arial" panose="020B0604020202020204" pitchFamily="34" charset="0"/>
              <a:buChar char="•"/>
            </a:pPr>
            <a:r>
              <a:rPr lang="en-US" sz="1800" b="1" dirty="0"/>
              <a:t>If you serve customers outside of your area</a:t>
            </a:r>
          </a:p>
          <a:p>
            <a:pPr marL="1030288" lvl="2" indent="-230188">
              <a:spcBef>
                <a:spcPts val="0"/>
              </a:spcBef>
              <a:spcAft>
                <a:spcPts val="1200"/>
              </a:spcAft>
              <a:buFont typeface="Arial" panose="020B0604020202020204" pitchFamily="34" charset="0"/>
              <a:buChar char="•"/>
            </a:pPr>
            <a:r>
              <a:rPr lang="en-US" sz="2000" b="1" dirty="0"/>
              <a:t>EFP manual accessible to pantry staff</a:t>
            </a:r>
          </a:p>
          <a:p>
            <a:endParaRPr lang="en-US" dirty="0"/>
          </a:p>
        </p:txBody>
      </p:sp>
      <p:sp>
        <p:nvSpPr>
          <p:cNvPr id="4" name="Text Placeholder 3">
            <a:extLst>
              <a:ext uri="{FF2B5EF4-FFF2-40B4-BE49-F238E27FC236}">
                <a16:creationId xmlns:a16="http://schemas.microsoft.com/office/drawing/2014/main" id="{16BC6C9B-CDF4-D3B7-57EE-D886AE96373A}"/>
              </a:ext>
            </a:extLst>
          </p:cNvPr>
          <p:cNvSpPr>
            <a:spLocks noGrp="1"/>
          </p:cNvSpPr>
          <p:nvPr>
            <p:ph type="body" sz="quarter" idx="14"/>
          </p:nvPr>
        </p:nvSpPr>
        <p:spPr>
          <a:xfrm>
            <a:off x="836613" y="1092416"/>
            <a:ext cx="10704358" cy="798528"/>
          </a:xfrm>
        </p:spPr>
        <p:txBody>
          <a:bodyPr>
            <a:normAutofit/>
          </a:bodyPr>
          <a:lstStyle/>
          <a:p>
            <a:pPr algn="ctr"/>
            <a:r>
              <a:rPr lang="en-US" sz="2800" b="1" dirty="0">
                <a:latin typeface="Arial Black" panose="020B0A04020102020204" pitchFamily="34" charset="0"/>
              </a:rPr>
              <a:t>Monitoring &amp; Site Inspections</a:t>
            </a:r>
            <a:endParaRPr lang="en-US" sz="2800" dirty="0"/>
          </a:p>
        </p:txBody>
      </p:sp>
    </p:spTree>
    <p:extLst>
      <p:ext uri="{BB962C8B-B14F-4D97-AF65-F5344CB8AC3E}">
        <p14:creationId xmlns:p14="http://schemas.microsoft.com/office/powerpoint/2010/main" val="36300320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0313FB9-7462-C506-23A6-0AF3700EA2D1}"/>
              </a:ext>
            </a:extLst>
          </p:cNvPr>
          <p:cNvSpPr>
            <a:spLocks noGrp="1"/>
          </p:cNvSpPr>
          <p:nvPr>
            <p:ph type="body" sz="quarter" idx="13"/>
          </p:nvPr>
        </p:nvSpPr>
        <p:spPr>
          <a:xfrm>
            <a:off x="836613" y="2011680"/>
            <a:ext cx="10606704" cy="4335854"/>
          </a:xfrm>
        </p:spPr>
        <p:txBody>
          <a:bodyPr>
            <a:normAutofit lnSpcReduction="10000"/>
          </a:bodyPr>
          <a:lstStyle/>
          <a:p>
            <a:r>
              <a:rPr lang="en-US" b="1" dirty="0"/>
              <a:t>General Questions the monitor will ask </a:t>
            </a:r>
          </a:p>
          <a:p>
            <a:pPr lvl="1">
              <a:lnSpc>
                <a:spcPct val="150000"/>
              </a:lnSpc>
              <a:buFont typeface="Arial" panose="020B0604020202020204" pitchFamily="34" charset="0"/>
              <a:buChar char="•"/>
            </a:pPr>
            <a:r>
              <a:rPr lang="en-US" sz="2000" b="1" dirty="0"/>
              <a:t>Pest Control Log and Name of Pest Control Company</a:t>
            </a:r>
          </a:p>
          <a:p>
            <a:pPr lvl="1">
              <a:lnSpc>
                <a:spcPct val="150000"/>
              </a:lnSpc>
              <a:buFont typeface="Arial" panose="020B0604020202020204" pitchFamily="34" charset="0"/>
              <a:buChar char="•"/>
            </a:pPr>
            <a:r>
              <a:rPr lang="en-US" sz="2000" b="1" dirty="0"/>
              <a:t>Thermometers in Refrigerators and Freezers</a:t>
            </a:r>
          </a:p>
          <a:p>
            <a:pPr lvl="1">
              <a:lnSpc>
                <a:spcPct val="150000"/>
              </a:lnSpc>
              <a:buFont typeface="Arial" panose="020B0604020202020204" pitchFamily="34" charset="0"/>
              <a:buChar char="•"/>
            </a:pPr>
            <a:r>
              <a:rPr lang="en-US" sz="2000" b="1" dirty="0"/>
              <a:t>Temperature Log of The Refrigerators and Freezers</a:t>
            </a:r>
          </a:p>
          <a:p>
            <a:pPr lvl="1">
              <a:lnSpc>
                <a:spcPct val="150000"/>
              </a:lnSpc>
              <a:buFont typeface="Arial" panose="020B0604020202020204" pitchFamily="34" charset="0"/>
              <a:buChar char="•"/>
            </a:pPr>
            <a:r>
              <a:rPr lang="en-US" sz="2000" b="1" dirty="0"/>
              <a:t>Does the site require documentation for the individual?	</a:t>
            </a:r>
          </a:p>
          <a:p>
            <a:pPr lvl="1">
              <a:lnSpc>
                <a:spcPct val="150000"/>
              </a:lnSpc>
              <a:buFont typeface="Arial" panose="020B0604020202020204" pitchFamily="34" charset="0"/>
              <a:buChar char="•"/>
            </a:pPr>
            <a:r>
              <a:rPr lang="en-US" sz="2000" b="1" dirty="0"/>
              <a:t>Does the site require individuals to obtain a referral from an outside agency in order to receive TEFAP foods?</a:t>
            </a:r>
          </a:p>
          <a:p>
            <a:pPr lvl="1">
              <a:lnSpc>
                <a:spcPct val="150000"/>
              </a:lnSpc>
              <a:buFont typeface="Arial" panose="020B0604020202020204" pitchFamily="34" charset="0"/>
              <a:buChar char="•"/>
            </a:pPr>
            <a:r>
              <a:rPr lang="en-US" sz="2000" b="1" dirty="0"/>
              <a:t>Do individuals need an appointment? </a:t>
            </a:r>
          </a:p>
          <a:p>
            <a:pPr lvl="1">
              <a:lnSpc>
                <a:spcPct val="150000"/>
              </a:lnSpc>
              <a:buFont typeface="Arial" panose="020B0604020202020204" pitchFamily="34" charset="0"/>
              <a:buChar char="•"/>
            </a:pPr>
            <a:r>
              <a:rPr lang="en-US" sz="2000" b="1" dirty="0"/>
              <a:t>Are USDA Commodities distributed with donated foods?</a:t>
            </a:r>
            <a:endParaRPr lang="en-US" b="1" dirty="0"/>
          </a:p>
        </p:txBody>
      </p:sp>
      <p:sp>
        <p:nvSpPr>
          <p:cNvPr id="4" name="Text Placeholder 3">
            <a:extLst>
              <a:ext uri="{FF2B5EF4-FFF2-40B4-BE49-F238E27FC236}">
                <a16:creationId xmlns:a16="http://schemas.microsoft.com/office/drawing/2014/main" id="{F350D884-1C79-8AB5-A093-32657D5F8324}"/>
              </a:ext>
            </a:extLst>
          </p:cNvPr>
          <p:cNvSpPr>
            <a:spLocks noGrp="1"/>
          </p:cNvSpPr>
          <p:nvPr>
            <p:ph type="body" sz="quarter" idx="14"/>
          </p:nvPr>
        </p:nvSpPr>
        <p:spPr>
          <a:xfrm>
            <a:off x="836613" y="1092416"/>
            <a:ext cx="10766502" cy="993836"/>
          </a:xfrm>
        </p:spPr>
        <p:txBody>
          <a:bodyPr>
            <a:normAutofit/>
          </a:bodyPr>
          <a:lstStyle/>
          <a:p>
            <a:pPr algn="ctr"/>
            <a:r>
              <a:rPr lang="en-US" sz="2800" dirty="0"/>
              <a:t>Monitoring &amp; Site Inspections</a:t>
            </a:r>
          </a:p>
        </p:txBody>
      </p:sp>
    </p:spTree>
    <p:extLst>
      <p:ext uri="{BB962C8B-B14F-4D97-AF65-F5344CB8AC3E}">
        <p14:creationId xmlns:p14="http://schemas.microsoft.com/office/powerpoint/2010/main" val="32373665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4A1184A-2983-4FF5-A800-9C1BEBE3BC35}"/>
              </a:ext>
            </a:extLst>
          </p:cNvPr>
          <p:cNvSpPr>
            <a:spLocks noGrp="1"/>
          </p:cNvSpPr>
          <p:nvPr>
            <p:ph type="body" sz="quarter" idx="13"/>
          </p:nvPr>
        </p:nvSpPr>
        <p:spPr/>
        <p:txBody>
          <a:bodyPr/>
          <a:lstStyle/>
          <a:p>
            <a:pPr marL="0" indent="0" algn="ctr">
              <a:buNone/>
            </a:pPr>
            <a:r>
              <a:rPr lang="en-US" sz="5400" dirty="0">
                <a:latin typeface="Arial Black" panose="020B0A04020102020204" pitchFamily="34" charset="0"/>
              </a:rPr>
              <a:t>Thank You </a:t>
            </a:r>
          </a:p>
          <a:p>
            <a:endParaRPr lang="en-US" dirty="0"/>
          </a:p>
        </p:txBody>
      </p:sp>
      <p:pic>
        <p:nvPicPr>
          <p:cNvPr id="5" name="Picture 4" descr="See the source image">
            <a:extLst>
              <a:ext uri="{FF2B5EF4-FFF2-40B4-BE49-F238E27FC236}">
                <a16:creationId xmlns:a16="http://schemas.microsoft.com/office/drawing/2014/main" id="{20C48367-F51A-68CE-4E8E-9124D5860F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102678">
            <a:off x="4235989" y="3306538"/>
            <a:ext cx="3720021" cy="27119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186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5AF9F-CE12-D54C-0AD8-576B07594716}"/>
              </a:ext>
            </a:extLst>
          </p:cNvPr>
          <p:cNvSpPr>
            <a:spLocks noGrp="1"/>
          </p:cNvSpPr>
          <p:nvPr>
            <p:ph type="title"/>
          </p:nvPr>
        </p:nvSpPr>
        <p:spPr>
          <a:xfrm>
            <a:off x="264888" y="150075"/>
            <a:ext cx="8801994" cy="344737"/>
          </a:xfrm>
        </p:spPr>
        <p:txBody>
          <a:bodyPr>
            <a:normAutofit fontScale="90000"/>
          </a:bodyPr>
          <a:lstStyle/>
          <a:p>
            <a:pPr algn="ctr"/>
            <a:r>
              <a:rPr lang="en-US" sz="2000" dirty="0"/>
              <a:t>         </a:t>
            </a:r>
            <a:r>
              <a:rPr lang="en-US" sz="2200" b="1" dirty="0"/>
              <a:t>USDA Civil Rights &amp; Non-Discrimination Training</a:t>
            </a:r>
            <a:endParaRPr lang="en-US" b="1" dirty="0"/>
          </a:p>
        </p:txBody>
      </p:sp>
      <p:sp>
        <p:nvSpPr>
          <p:cNvPr id="3" name="Text Placeholder 2">
            <a:extLst>
              <a:ext uri="{FF2B5EF4-FFF2-40B4-BE49-F238E27FC236}">
                <a16:creationId xmlns:a16="http://schemas.microsoft.com/office/drawing/2014/main" id="{EED04EF8-5A33-6EB3-72C8-B70507C36224}"/>
              </a:ext>
            </a:extLst>
          </p:cNvPr>
          <p:cNvSpPr>
            <a:spLocks noGrp="1"/>
          </p:cNvSpPr>
          <p:nvPr>
            <p:ph type="body" sz="quarter" idx="13"/>
          </p:nvPr>
        </p:nvSpPr>
        <p:spPr/>
        <p:txBody>
          <a:bodyPr/>
          <a:lstStyle/>
          <a:p>
            <a:pPr marL="0" indent="0">
              <a:buNone/>
            </a:pPr>
            <a:r>
              <a:rPr lang="en-US" b="1" dirty="0"/>
              <a:t>The act of distinguishing one person or group of persons from others, either intentionally, by neglect, or by effect of actions or lack of actions based on their protected bases</a:t>
            </a:r>
          </a:p>
          <a:p>
            <a:endParaRPr lang="en-US" dirty="0"/>
          </a:p>
        </p:txBody>
      </p:sp>
      <p:sp>
        <p:nvSpPr>
          <p:cNvPr id="4" name="Text Placeholder 3">
            <a:extLst>
              <a:ext uri="{FF2B5EF4-FFF2-40B4-BE49-F238E27FC236}">
                <a16:creationId xmlns:a16="http://schemas.microsoft.com/office/drawing/2014/main" id="{7E600B30-5310-B393-C120-EC8204714723}"/>
              </a:ext>
            </a:extLst>
          </p:cNvPr>
          <p:cNvSpPr>
            <a:spLocks noGrp="1"/>
          </p:cNvSpPr>
          <p:nvPr>
            <p:ph type="body" sz="quarter" idx="14"/>
          </p:nvPr>
        </p:nvSpPr>
        <p:spPr/>
        <p:txBody>
          <a:bodyPr/>
          <a:lstStyle/>
          <a:p>
            <a:pPr algn="ctr"/>
            <a:r>
              <a:rPr lang="en-US" sz="2400" dirty="0">
                <a:solidFill>
                  <a:srgbClr val="13253D"/>
                </a:solidFill>
              </a:rPr>
              <a:t>                   What is Discrimination ?</a:t>
            </a:r>
          </a:p>
          <a:p>
            <a:endParaRPr lang="en-US" dirty="0"/>
          </a:p>
        </p:txBody>
      </p:sp>
      <p:pic>
        <p:nvPicPr>
          <p:cNvPr id="5" name="Picture 4" descr="See the source image">
            <a:extLst>
              <a:ext uri="{FF2B5EF4-FFF2-40B4-BE49-F238E27FC236}">
                <a16:creationId xmlns:a16="http://schemas.microsoft.com/office/drawing/2014/main" id="{8CF292C2-99BC-B6FA-A135-469BFA2C41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6169" y="3571566"/>
            <a:ext cx="4842769" cy="21025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75994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32CA7-F946-0BC5-FCCB-079B9494F73A}"/>
              </a:ext>
            </a:extLst>
          </p:cNvPr>
          <p:cNvSpPr>
            <a:spLocks noGrp="1"/>
          </p:cNvSpPr>
          <p:nvPr>
            <p:ph type="title"/>
          </p:nvPr>
        </p:nvSpPr>
        <p:spPr>
          <a:xfrm>
            <a:off x="264887" y="150075"/>
            <a:ext cx="10617971" cy="479512"/>
          </a:xfrm>
        </p:spPr>
        <p:txBody>
          <a:bodyPr>
            <a:normAutofit/>
          </a:bodyPr>
          <a:lstStyle/>
          <a:p>
            <a:pPr algn="ctr"/>
            <a:r>
              <a:rPr lang="en-US" sz="2400" b="1" dirty="0"/>
              <a:t>USDA Civil Rights &amp; Non-Discrimination Training</a:t>
            </a:r>
          </a:p>
        </p:txBody>
      </p:sp>
      <p:sp>
        <p:nvSpPr>
          <p:cNvPr id="7" name="Text Placeholder 6">
            <a:extLst>
              <a:ext uri="{FF2B5EF4-FFF2-40B4-BE49-F238E27FC236}">
                <a16:creationId xmlns:a16="http://schemas.microsoft.com/office/drawing/2014/main" id="{2EE5FB70-8D97-5631-F96A-AC02CF8A684D}"/>
              </a:ext>
            </a:extLst>
          </p:cNvPr>
          <p:cNvSpPr>
            <a:spLocks noGrp="1"/>
          </p:cNvSpPr>
          <p:nvPr>
            <p:ph type="body" sz="quarter" idx="13"/>
          </p:nvPr>
        </p:nvSpPr>
        <p:spPr/>
        <p:txBody>
          <a:bodyPr/>
          <a:lstStyle/>
          <a:p>
            <a:pPr marL="0" indent="0" algn="ctr">
              <a:lnSpc>
                <a:spcPct val="110000"/>
              </a:lnSpc>
              <a:spcAft>
                <a:spcPts val="600"/>
              </a:spcAft>
              <a:buNone/>
            </a:pPr>
            <a:r>
              <a:rPr lang="en-US" sz="3600" b="1" dirty="0">
                <a:solidFill>
                  <a:srgbClr val="13253D"/>
                </a:solidFill>
              </a:rPr>
              <a:t>6 Protected Bases / Classes</a:t>
            </a:r>
          </a:p>
          <a:p>
            <a:pPr marL="0" indent="0">
              <a:spcBef>
                <a:spcPts val="0"/>
              </a:spcBef>
              <a:buNone/>
            </a:pPr>
            <a:endParaRPr lang="en-US" sz="4800" dirty="0">
              <a:solidFill>
                <a:schemeClr val="tx2">
                  <a:lumMod val="60000"/>
                  <a:lumOff val="40000"/>
                </a:schemeClr>
              </a:solidFill>
            </a:endParaRPr>
          </a:p>
          <a:p>
            <a:pPr>
              <a:lnSpc>
                <a:spcPct val="90000"/>
              </a:lnSpc>
              <a:buFont typeface="Arial" panose="020B0604020202020204" pitchFamily="34" charset="0"/>
              <a:buChar char="•"/>
            </a:pPr>
            <a:r>
              <a:rPr lang="en-US" sz="2000" b="1" dirty="0"/>
              <a:t>Race</a:t>
            </a:r>
          </a:p>
          <a:p>
            <a:pPr>
              <a:lnSpc>
                <a:spcPct val="90000"/>
              </a:lnSpc>
              <a:buFont typeface="Arial" panose="020B0604020202020204" pitchFamily="34" charset="0"/>
              <a:buChar char="•"/>
            </a:pPr>
            <a:r>
              <a:rPr lang="en-US" sz="2000" b="1" dirty="0"/>
              <a:t>Color </a:t>
            </a:r>
          </a:p>
          <a:p>
            <a:pPr>
              <a:lnSpc>
                <a:spcPct val="90000"/>
              </a:lnSpc>
              <a:buFont typeface="Arial" panose="020B0604020202020204" pitchFamily="34" charset="0"/>
              <a:buChar char="•"/>
            </a:pPr>
            <a:r>
              <a:rPr lang="en-US" sz="2000" b="1" dirty="0"/>
              <a:t>National Origin</a:t>
            </a:r>
          </a:p>
          <a:p>
            <a:pPr>
              <a:lnSpc>
                <a:spcPct val="90000"/>
              </a:lnSpc>
              <a:buFont typeface="Arial" panose="020B0604020202020204" pitchFamily="34" charset="0"/>
              <a:buChar char="•"/>
            </a:pPr>
            <a:r>
              <a:rPr lang="en-US" sz="2000" b="1" dirty="0"/>
              <a:t>Sex</a:t>
            </a:r>
          </a:p>
          <a:p>
            <a:pPr>
              <a:lnSpc>
                <a:spcPct val="90000"/>
              </a:lnSpc>
              <a:buFont typeface="Arial" panose="020B0604020202020204" pitchFamily="34" charset="0"/>
              <a:buChar char="•"/>
            </a:pPr>
            <a:r>
              <a:rPr lang="en-US" sz="2000" b="1" dirty="0"/>
              <a:t>Disability</a:t>
            </a:r>
          </a:p>
          <a:p>
            <a:pPr>
              <a:lnSpc>
                <a:spcPct val="90000"/>
              </a:lnSpc>
              <a:buFont typeface="Arial" panose="020B0604020202020204" pitchFamily="34" charset="0"/>
              <a:buChar char="•"/>
            </a:pPr>
            <a:r>
              <a:rPr lang="en-US" sz="2000" b="1" dirty="0"/>
              <a:t>Age</a:t>
            </a:r>
            <a:endParaRPr lang="en-US" b="1" dirty="0"/>
          </a:p>
        </p:txBody>
      </p:sp>
      <p:pic>
        <p:nvPicPr>
          <p:cNvPr id="8" name="Picture 4" descr="C:\Users\jessica.d.davis\AppData\Local\Microsoft\Windows\Temporary Internet Files\Content.IE5\OG9W9YWD\school-ethos-kids-with-signs[1].png">
            <a:extLst>
              <a:ext uri="{FF2B5EF4-FFF2-40B4-BE49-F238E27FC236}">
                <a16:creationId xmlns:a16="http://schemas.microsoft.com/office/drawing/2014/main" id="{51CBCAF9-821C-FDA5-D0E7-E7E1C727F2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3484" y="3332011"/>
            <a:ext cx="4267570" cy="31616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5598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9AC7D-8033-5F91-F7B2-0FD4CABEE057}"/>
              </a:ext>
            </a:extLst>
          </p:cNvPr>
          <p:cNvSpPr>
            <a:spLocks noGrp="1"/>
          </p:cNvSpPr>
          <p:nvPr>
            <p:ph type="title"/>
          </p:nvPr>
        </p:nvSpPr>
        <p:spPr>
          <a:xfrm>
            <a:off x="264888" y="150075"/>
            <a:ext cx="7574968" cy="479512"/>
          </a:xfrm>
        </p:spPr>
        <p:txBody>
          <a:bodyPr>
            <a:normAutofit/>
          </a:bodyPr>
          <a:lstStyle/>
          <a:p>
            <a:pPr algn="ctr"/>
            <a:r>
              <a:rPr lang="en-US" b="1" dirty="0"/>
              <a:t>USDA Civil Rights &amp; Non-Discrimination Training</a:t>
            </a:r>
          </a:p>
        </p:txBody>
      </p:sp>
      <p:sp>
        <p:nvSpPr>
          <p:cNvPr id="3" name="Text Placeholder 2">
            <a:extLst>
              <a:ext uri="{FF2B5EF4-FFF2-40B4-BE49-F238E27FC236}">
                <a16:creationId xmlns:a16="http://schemas.microsoft.com/office/drawing/2014/main" id="{24B1DB60-DB7D-C334-2939-28BF52605943}"/>
              </a:ext>
            </a:extLst>
          </p:cNvPr>
          <p:cNvSpPr>
            <a:spLocks noGrp="1"/>
          </p:cNvSpPr>
          <p:nvPr>
            <p:ph type="body" sz="quarter" idx="13"/>
          </p:nvPr>
        </p:nvSpPr>
        <p:spPr>
          <a:xfrm>
            <a:off x="854075" y="1554429"/>
            <a:ext cx="10501312" cy="3927158"/>
          </a:xfrm>
        </p:spPr>
        <p:txBody>
          <a:bodyPr/>
          <a:lstStyle/>
          <a:p>
            <a:pPr marL="0" indent="0" algn="ctr">
              <a:lnSpc>
                <a:spcPct val="110000"/>
              </a:lnSpc>
              <a:spcAft>
                <a:spcPts val="600"/>
              </a:spcAft>
              <a:buNone/>
            </a:pPr>
            <a:r>
              <a:rPr lang="en-US" sz="3200" b="1" dirty="0">
                <a:solidFill>
                  <a:srgbClr val="13253D"/>
                </a:solidFill>
              </a:rPr>
              <a:t>Six Areas of Civil Rights Compliance</a:t>
            </a:r>
          </a:p>
          <a:p>
            <a:pPr algn="ctr"/>
            <a:endParaRPr lang="en-US" sz="2000" b="1" dirty="0">
              <a:latin typeface="Calibri" panose="020F0502020204030204" pitchFamily="34" charset="0"/>
              <a:cs typeface="Calibri" panose="020F0502020204030204" pitchFamily="34" charset="0"/>
            </a:endParaRPr>
          </a:p>
          <a:p>
            <a:pPr>
              <a:buFont typeface="Arial" panose="020B0604020202020204" pitchFamily="34" charset="0"/>
              <a:buChar char="•"/>
            </a:pPr>
            <a:r>
              <a:rPr lang="en-US" sz="2000" b="1" dirty="0">
                <a:solidFill>
                  <a:srgbClr val="13253C"/>
                </a:solidFill>
              </a:rPr>
              <a:t>Public Notification</a:t>
            </a:r>
          </a:p>
          <a:p>
            <a:pPr>
              <a:buFont typeface="Arial" panose="020B0604020202020204" pitchFamily="34" charset="0"/>
              <a:buChar char="•"/>
            </a:pPr>
            <a:r>
              <a:rPr lang="en-US" sz="2000" b="1" dirty="0">
                <a:solidFill>
                  <a:srgbClr val="13253C"/>
                </a:solidFill>
              </a:rPr>
              <a:t>Data Collection</a:t>
            </a:r>
          </a:p>
          <a:p>
            <a:pPr>
              <a:buFont typeface="Arial" panose="020B0604020202020204" pitchFamily="34" charset="0"/>
              <a:buChar char="•"/>
            </a:pPr>
            <a:r>
              <a:rPr lang="en-US" sz="2000" b="1" dirty="0">
                <a:solidFill>
                  <a:srgbClr val="13253C"/>
                </a:solidFill>
              </a:rPr>
              <a:t>Annual Training</a:t>
            </a:r>
          </a:p>
          <a:p>
            <a:pPr>
              <a:buFont typeface="Arial" panose="020B0604020202020204" pitchFamily="34" charset="0"/>
              <a:buChar char="•"/>
            </a:pPr>
            <a:r>
              <a:rPr lang="en-US" sz="2000" b="1" dirty="0">
                <a:solidFill>
                  <a:srgbClr val="13253C"/>
                </a:solidFill>
              </a:rPr>
              <a:t>Compliance Reviews</a:t>
            </a:r>
          </a:p>
          <a:p>
            <a:pPr>
              <a:buFont typeface="Arial" panose="020B0604020202020204" pitchFamily="34" charset="0"/>
              <a:buChar char="•"/>
            </a:pPr>
            <a:r>
              <a:rPr lang="en-US" sz="2000" b="1" dirty="0">
                <a:solidFill>
                  <a:srgbClr val="13253C"/>
                </a:solidFill>
              </a:rPr>
              <a:t>How to recognize and handle Civil Rights Complaints </a:t>
            </a:r>
          </a:p>
          <a:p>
            <a:pPr>
              <a:buFont typeface="Arial" panose="020B0604020202020204" pitchFamily="34" charset="0"/>
              <a:buChar char="•"/>
            </a:pPr>
            <a:r>
              <a:rPr lang="en-US" sz="2000" b="1" dirty="0">
                <a:solidFill>
                  <a:srgbClr val="13253C"/>
                </a:solidFill>
              </a:rPr>
              <a:t>Assurances - language, contracts and forms that you and others will not participate in discrimination and report any complaints</a:t>
            </a:r>
          </a:p>
          <a:p>
            <a:endParaRPr lang="en-US" dirty="0"/>
          </a:p>
        </p:txBody>
      </p:sp>
      <p:pic>
        <p:nvPicPr>
          <p:cNvPr id="5" name="Picture 2" descr="See the source image">
            <a:extLst>
              <a:ext uri="{FF2B5EF4-FFF2-40B4-BE49-F238E27FC236}">
                <a16:creationId xmlns:a16="http://schemas.microsoft.com/office/drawing/2014/main" id="{15D899DB-F238-8C1A-A784-6223B77396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5241" y="2158006"/>
            <a:ext cx="2190750"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314442"/>
      </p:ext>
    </p:extLst>
  </p:cSld>
  <p:clrMapOvr>
    <a:masterClrMapping/>
  </p:clrMapOvr>
</p:sld>
</file>

<file path=ppt/theme/theme1.xml><?xml version="1.0" encoding="utf-8"?>
<a:theme xmlns:a="http://schemas.openxmlformats.org/drawingml/2006/main" name="Office Theme">
  <a:themeElements>
    <a:clrScheme name="IDHS Colors">
      <a:dk1>
        <a:srgbClr val="000000"/>
      </a:dk1>
      <a:lt1>
        <a:srgbClr val="FFFFFF"/>
      </a:lt1>
      <a:dk2>
        <a:srgbClr val="020A78"/>
      </a:dk2>
      <a:lt2>
        <a:srgbClr val="FBB83A"/>
      </a:lt2>
      <a:accent1>
        <a:srgbClr val="020A78"/>
      </a:accent1>
      <a:accent2>
        <a:srgbClr val="0C70C8"/>
      </a:accent2>
      <a:accent3>
        <a:srgbClr val="445469"/>
      </a:accent3>
      <a:accent4>
        <a:srgbClr val="FBB83A"/>
      </a:accent4>
      <a:accent5>
        <a:srgbClr val="5B9BD5"/>
      </a:accent5>
      <a:accent6>
        <a:srgbClr val="D6D6D5"/>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1722</TotalTime>
  <Words>3181</Words>
  <Application>Microsoft Office PowerPoint</Application>
  <PresentationFormat>Widescreen</PresentationFormat>
  <Paragraphs>479</Paragraphs>
  <Slides>66</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66</vt:i4>
      </vt:variant>
    </vt:vector>
  </HeadingPairs>
  <TitlesOfParts>
    <vt:vector size="78" baseType="lpstr">
      <vt:lpstr>Arial</vt:lpstr>
      <vt:lpstr>Arial Black</vt:lpstr>
      <vt:lpstr>Calibri</vt:lpstr>
      <vt:lpstr>Calibri Light</vt:lpstr>
      <vt:lpstr>Helvetica Condensed</vt:lpstr>
      <vt:lpstr>Helvetica CondensedBold</vt:lpstr>
      <vt:lpstr>Montserrat</vt:lpstr>
      <vt:lpstr>Montserrat Medium</vt:lpstr>
      <vt:lpstr>Montserrat SemiBold</vt:lpstr>
      <vt:lpstr>Source Sans Pro</vt:lpstr>
      <vt:lpstr>Wingdings</vt:lpstr>
      <vt:lpstr>Office Theme</vt:lpstr>
      <vt:lpstr> The Emergency Food Assistance Program</vt:lpstr>
      <vt:lpstr>                  Acknowledgement        </vt:lpstr>
      <vt:lpstr>Training Signature Sheet</vt:lpstr>
      <vt:lpstr>                                              Introduction  </vt:lpstr>
      <vt:lpstr>       USDA Civil Rights &amp; Non-Discrimination Training</vt:lpstr>
      <vt:lpstr>        USDA Civil Rights &amp; Non-Discrimination Training</vt:lpstr>
      <vt:lpstr>         USDA Civil Rights &amp; Non-Discrimination Training</vt:lpstr>
      <vt:lpstr>USDA Civil Rights &amp; Non-Discrimination Training</vt:lpstr>
      <vt:lpstr>USDA Civil Rights &amp; Non-Discrimination Training</vt:lpstr>
      <vt:lpstr>USDA Civil Rights &amp; Non- Discrimination Training</vt:lpstr>
      <vt:lpstr>USDA Civil Rights &amp; Non- Discrimination Training</vt:lpstr>
      <vt:lpstr>USDA Civil Rights &amp; Non-Discrimination Training</vt:lpstr>
      <vt:lpstr>USDA Civil Rights &amp; Non-Discrimination Training</vt:lpstr>
      <vt:lpstr>USDA Civil Rights &amp; Non-Discrimination Training</vt:lpstr>
      <vt:lpstr>USDA Civil Rights &amp; Non-Discrimination Training</vt:lpstr>
      <vt:lpstr>I Speak Resource </vt:lpstr>
      <vt:lpstr>USDA Civil Rights &amp; Non-Discrimination Training</vt:lpstr>
      <vt:lpstr>USDA Civil Rights &amp; Non-Discrimination Training</vt:lpstr>
      <vt:lpstr>USDA Civil Rights &amp; Non-Discrimination Training</vt:lpstr>
      <vt:lpstr>USDA Civil Rights &amp; Non-Discrimination Training</vt:lpstr>
      <vt:lpstr>USDA Civil Rights &amp; Non-Discrimination Training</vt:lpstr>
      <vt:lpstr>USDA Civil Rights &amp; Non-Discrimination Training</vt:lpstr>
      <vt:lpstr>TEFAP &amp; TANF Food Distribution</vt:lpstr>
      <vt:lpstr>TEFAP &amp; TANF Food Distribution</vt:lpstr>
      <vt:lpstr>PowerPoint Presentation</vt:lpstr>
      <vt:lpstr>TEFAP &amp; TANF Food Distribution</vt:lpstr>
      <vt:lpstr>TEFAP &amp; TANF Food Distribution</vt:lpstr>
      <vt:lpstr>TEFAP &amp; TANF Food Distribution</vt:lpstr>
      <vt:lpstr>TEFAP &amp; TANF Food Distribution</vt:lpstr>
      <vt:lpstr>TEFAP &amp; TANF Food Distribution</vt:lpstr>
      <vt:lpstr>PowerPoint Presentation</vt:lpstr>
      <vt:lpstr>TEFAP &amp; TANF Food Distribution</vt:lpstr>
      <vt:lpstr>Distribution Documentation</vt:lpstr>
      <vt:lpstr>Signature Sheets</vt:lpstr>
      <vt:lpstr>PowerPoint Presentation</vt:lpstr>
      <vt:lpstr>TEFAP &amp; TANF Food Distribution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Required Posters</vt:lpstr>
      <vt:lpstr>Required Posters</vt:lpstr>
      <vt:lpstr>Required Posters</vt:lpstr>
      <vt:lpstr>Required Posters</vt:lpstr>
      <vt:lpstr>Required Posters</vt:lpstr>
      <vt:lpstr>Required Posters</vt:lpstr>
      <vt:lpstr>Required Posters</vt:lpstr>
      <vt:lpstr>TEFAP &amp; TANF Food Distribution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Erasmo Gomes</dc:creator>
  <cp:lastModifiedBy>Danielle Tisor</cp:lastModifiedBy>
  <cp:revision>61</cp:revision>
  <cp:lastPrinted>2023-05-15T20:46:42Z</cp:lastPrinted>
  <dcterms:created xsi:type="dcterms:W3CDTF">2022-09-23T20:26:18Z</dcterms:created>
  <dcterms:modified xsi:type="dcterms:W3CDTF">2023-06-25T21:41:43Z</dcterms:modified>
</cp:coreProperties>
</file>